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Inter" panose="020B0604020202020204" charset="0"/>
      <p:regular r:id="rId25"/>
    </p:embeddedFont>
    <p:embeddedFont>
      <p:font typeface="Inter Bold" panose="020B0604020202020204" charset="0"/>
      <p:regular r:id="rId26"/>
    </p:embeddedFont>
    <p:embeddedFont>
      <p:font typeface="Inter Bold Italics" panose="020B0604020202020204" charset="0"/>
      <p:regular r:id="rId27"/>
    </p:embeddedFont>
    <p:embeddedFont>
      <p:font typeface="Montserrat Classic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7" d="100"/>
          <a:sy n="67" d="100"/>
        </p:scale>
        <p:origin x="148"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https://www.cdc.gov/stroke/facts.htm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sv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rot="5400000">
            <a:off x="3119203" y="-376631"/>
            <a:ext cx="4801855" cy="11040261"/>
            <a:chOff x="0" y="0"/>
            <a:chExt cx="1751730" cy="4027517"/>
          </a:xfrm>
        </p:grpSpPr>
        <p:sp>
          <p:nvSpPr>
            <p:cNvPr id="4" name="Freeform 4"/>
            <p:cNvSpPr/>
            <p:nvPr/>
          </p:nvSpPr>
          <p:spPr>
            <a:xfrm>
              <a:off x="0" y="0"/>
              <a:ext cx="1751730" cy="4027517"/>
            </a:xfrm>
            <a:custGeom>
              <a:avLst/>
              <a:gdLst/>
              <a:ahLst/>
              <a:cxnLst/>
              <a:rect l="l" t="t" r="r" b="b"/>
              <a:pathLst>
                <a:path w="1751730" h="4027517">
                  <a:moveTo>
                    <a:pt x="0" y="0"/>
                  </a:moveTo>
                  <a:lnTo>
                    <a:pt x="1751730" y="0"/>
                  </a:lnTo>
                  <a:lnTo>
                    <a:pt x="1751730" y="4027517"/>
                  </a:lnTo>
                  <a:lnTo>
                    <a:pt x="0" y="4027517"/>
                  </a:lnTo>
                  <a:close/>
                </a:path>
              </a:pathLst>
            </a:custGeom>
            <a:solidFill>
              <a:srgbClr val="0964D8"/>
            </a:solidFill>
          </p:spPr>
          <p:txBody>
            <a:bodyPr/>
            <a:lstStyle/>
            <a:p>
              <a:endParaRPr lang="en-US"/>
            </a:p>
          </p:txBody>
        </p:sp>
      </p:grpSp>
      <p:grpSp>
        <p:nvGrpSpPr>
          <p:cNvPr id="5" name="Group 5"/>
          <p:cNvGrpSpPr/>
          <p:nvPr/>
        </p:nvGrpSpPr>
        <p:grpSpPr>
          <a:xfrm rot="5400000">
            <a:off x="9014004" y="4768830"/>
            <a:ext cx="4801855" cy="749341"/>
            <a:chOff x="0" y="0"/>
            <a:chExt cx="1751730" cy="273361"/>
          </a:xfrm>
        </p:grpSpPr>
        <p:sp>
          <p:nvSpPr>
            <p:cNvPr id="6" name="Freeform 6"/>
            <p:cNvSpPr/>
            <p:nvPr/>
          </p:nvSpPr>
          <p:spPr>
            <a:xfrm>
              <a:off x="0" y="0"/>
              <a:ext cx="1751730" cy="273361"/>
            </a:xfrm>
            <a:custGeom>
              <a:avLst/>
              <a:gdLst/>
              <a:ahLst/>
              <a:cxnLst/>
              <a:rect l="l" t="t" r="r" b="b"/>
              <a:pathLst>
                <a:path w="1751730" h="273361">
                  <a:moveTo>
                    <a:pt x="0" y="0"/>
                  </a:moveTo>
                  <a:lnTo>
                    <a:pt x="1751730" y="0"/>
                  </a:lnTo>
                  <a:lnTo>
                    <a:pt x="1751730" y="273361"/>
                  </a:lnTo>
                  <a:lnTo>
                    <a:pt x="0" y="273361"/>
                  </a:lnTo>
                  <a:close/>
                </a:path>
              </a:pathLst>
            </a:custGeom>
            <a:solidFill>
              <a:srgbClr val="2D394E"/>
            </a:solidFill>
          </p:spPr>
          <p:txBody>
            <a:bodyPr/>
            <a:lstStyle/>
            <a:p>
              <a:endParaRPr lang="en-US"/>
            </a:p>
          </p:txBody>
        </p:sp>
      </p:grpSp>
      <p:sp>
        <p:nvSpPr>
          <p:cNvPr id="7" name="Freeform 7"/>
          <p:cNvSpPr/>
          <p:nvPr/>
        </p:nvSpPr>
        <p:spPr>
          <a:xfrm>
            <a:off x="338795" y="4449076"/>
            <a:ext cx="1786299" cy="1388848"/>
          </a:xfrm>
          <a:custGeom>
            <a:avLst/>
            <a:gdLst/>
            <a:ahLst/>
            <a:cxnLst/>
            <a:rect l="l" t="t" r="r" b="b"/>
            <a:pathLst>
              <a:path w="1786299" h="1388848">
                <a:moveTo>
                  <a:pt x="0" y="0"/>
                </a:moveTo>
                <a:lnTo>
                  <a:pt x="1786300" y="0"/>
                </a:lnTo>
                <a:lnTo>
                  <a:pt x="1786300" y="1388848"/>
                </a:lnTo>
                <a:lnTo>
                  <a:pt x="0" y="1388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2334645" y="3665008"/>
            <a:ext cx="8366821" cy="2351606"/>
          </a:xfrm>
          <a:prstGeom prst="rect">
            <a:avLst/>
          </a:prstGeom>
        </p:spPr>
        <p:txBody>
          <a:bodyPr lIns="0" tIns="0" rIns="0" bIns="0" rtlCol="0" anchor="t">
            <a:spAutoFit/>
          </a:bodyPr>
          <a:lstStyle/>
          <a:p>
            <a:pPr>
              <a:lnSpc>
                <a:spcPts val="19175"/>
              </a:lnSpc>
            </a:pPr>
            <a:r>
              <a:rPr lang="en-US" sz="13696" spc="-835">
                <a:solidFill>
                  <a:srgbClr val="FFFFFF"/>
                </a:solidFill>
                <a:latin typeface="Montserrat Classic Bold"/>
              </a:rPr>
              <a:t>STROKE</a:t>
            </a:r>
          </a:p>
        </p:txBody>
      </p:sp>
      <p:sp>
        <p:nvSpPr>
          <p:cNvPr id="9" name="TextBox 9"/>
          <p:cNvSpPr txBox="1"/>
          <p:nvPr/>
        </p:nvSpPr>
        <p:spPr>
          <a:xfrm>
            <a:off x="2334645" y="5771249"/>
            <a:ext cx="5402553" cy="572596"/>
          </a:xfrm>
          <a:prstGeom prst="rect">
            <a:avLst/>
          </a:prstGeom>
        </p:spPr>
        <p:txBody>
          <a:bodyPr lIns="0" tIns="0" rIns="0" bIns="0" rtlCol="0" anchor="t">
            <a:spAutoFit/>
          </a:bodyPr>
          <a:lstStyle/>
          <a:p>
            <a:pPr>
              <a:lnSpc>
                <a:spcPts val="4664"/>
              </a:lnSpc>
            </a:pPr>
            <a:r>
              <a:rPr lang="en-US" sz="3331">
                <a:solidFill>
                  <a:srgbClr val="CDF4F5"/>
                </a:solidFill>
                <a:latin typeface="Inter Bold"/>
              </a:rPr>
              <a:t>RISK FACTOR ANALYSIS</a:t>
            </a:r>
          </a:p>
        </p:txBody>
      </p:sp>
      <p:sp>
        <p:nvSpPr>
          <p:cNvPr id="10" name="TextBox 10"/>
          <p:cNvSpPr txBox="1"/>
          <p:nvPr/>
        </p:nvSpPr>
        <p:spPr>
          <a:xfrm rot="-5400000">
            <a:off x="9274517" y="4957127"/>
            <a:ext cx="4242729" cy="372745"/>
          </a:xfrm>
          <a:prstGeom prst="rect">
            <a:avLst/>
          </a:prstGeom>
        </p:spPr>
        <p:txBody>
          <a:bodyPr lIns="0" tIns="0" rIns="0" bIns="0" rtlCol="0" anchor="t">
            <a:spAutoFit/>
          </a:bodyPr>
          <a:lstStyle/>
          <a:p>
            <a:pPr algn="ctr">
              <a:lnSpc>
                <a:spcPts val="3079"/>
              </a:lnSpc>
            </a:pPr>
            <a:r>
              <a:rPr lang="en-US" sz="2199" spc="255">
                <a:solidFill>
                  <a:srgbClr val="CDF4F5"/>
                </a:solidFill>
                <a:latin typeface="Inter"/>
              </a:rPr>
              <a:t>-TEAM 4-</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9436078" y="0"/>
            <a:ext cx="8851922" cy="10287000"/>
            <a:chOff x="0" y="0"/>
            <a:chExt cx="3229205" cy="3752725"/>
          </a:xfrm>
        </p:grpSpPr>
        <p:sp>
          <p:nvSpPr>
            <p:cNvPr id="3" name="Freeform 3"/>
            <p:cNvSpPr/>
            <p:nvPr/>
          </p:nvSpPr>
          <p:spPr>
            <a:xfrm>
              <a:off x="0" y="0"/>
              <a:ext cx="3229205" cy="3752726"/>
            </a:xfrm>
            <a:custGeom>
              <a:avLst/>
              <a:gdLst/>
              <a:ahLst/>
              <a:cxnLst/>
              <a:rect l="l" t="t" r="r" b="b"/>
              <a:pathLst>
                <a:path w="3229205" h="3752726">
                  <a:moveTo>
                    <a:pt x="0" y="0"/>
                  </a:moveTo>
                  <a:lnTo>
                    <a:pt x="3229205" y="0"/>
                  </a:lnTo>
                  <a:lnTo>
                    <a:pt x="3229205" y="3752726"/>
                  </a:lnTo>
                  <a:lnTo>
                    <a:pt x="0" y="3752726"/>
                  </a:lnTo>
                  <a:close/>
                </a:path>
              </a:pathLst>
            </a:custGeom>
            <a:solidFill>
              <a:srgbClr val="FFFFFF"/>
            </a:solidFill>
          </p:spPr>
          <p:txBody>
            <a:bodyPr/>
            <a:lstStyle/>
            <a:p>
              <a:endParaRPr lang="en-US"/>
            </a:p>
          </p:txBody>
        </p:sp>
      </p:grpSp>
      <p:grpSp>
        <p:nvGrpSpPr>
          <p:cNvPr id="4" name="Group 4"/>
          <p:cNvGrpSpPr/>
          <p:nvPr/>
        </p:nvGrpSpPr>
        <p:grpSpPr>
          <a:xfrm>
            <a:off x="0" y="3153615"/>
            <a:ext cx="18288000" cy="7133385"/>
            <a:chOff x="0" y="0"/>
            <a:chExt cx="6671512" cy="2602278"/>
          </a:xfrm>
        </p:grpSpPr>
        <p:sp>
          <p:nvSpPr>
            <p:cNvPr id="5" name="Freeform 5"/>
            <p:cNvSpPr/>
            <p:nvPr/>
          </p:nvSpPr>
          <p:spPr>
            <a:xfrm>
              <a:off x="0" y="0"/>
              <a:ext cx="6671512" cy="2602278"/>
            </a:xfrm>
            <a:custGeom>
              <a:avLst/>
              <a:gdLst/>
              <a:ahLst/>
              <a:cxnLst/>
              <a:rect l="l" t="t" r="r" b="b"/>
              <a:pathLst>
                <a:path w="6671512" h="2602278">
                  <a:moveTo>
                    <a:pt x="0" y="0"/>
                  </a:moveTo>
                  <a:lnTo>
                    <a:pt x="6671512" y="0"/>
                  </a:lnTo>
                  <a:lnTo>
                    <a:pt x="6671512" y="2602278"/>
                  </a:lnTo>
                  <a:lnTo>
                    <a:pt x="0" y="2602278"/>
                  </a:lnTo>
                  <a:close/>
                </a:path>
              </a:pathLst>
            </a:custGeom>
            <a:solidFill>
              <a:srgbClr val="0964D8"/>
            </a:solidFill>
          </p:spPr>
          <p:txBody>
            <a:bodyPr/>
            <a:lstStyle/>
            <a:p>
              <a:endParaRPr lang="en-US"/>
            </a:p>
          </p:txBody>
        </p:sp>
      </p:grpSp>
      <p:sp>
        <p:nvSpPr>
          <p:cNvPr id="6" name="Freeform 6"/>
          <p:cNvSpPr/>
          <p:nvPr/>
        </p:nvSpPr>
        <p:spPr>
          <a:xfrm>
            <a:off x="467618" y="4419627"/>
            <a:ext cx="5835712" cy="5177415"/>
          </a:xfrm>
          <a:custGeom>
            <a:avLst/>
            <a:gdLst/>
            <a:ahLst/>
            <a:cxnLst/>
            <a:rect l="l" t="t" r="r" b="b"/>
            <a:pathLst>
              <a:path w="5835712" h="5177415">
                <a:moveTo>
                  <a:pt x="0" y="0"/>
                </a:moveTo>
                <a:lnTo>
                  <a:pt x="5835712" y="0"/>
                </a:lnTo>
                <a:lnTo>
                  <a:pt x="5835712" y="5177416"/>
                </a:lnTo>
                <a:lnTo>
                  <a:pt x="0" y="5177416"/>
                </a:lnTo>
                <a:lnTo>
                  <a:pt x="0" y="0"/>
                </a:lnTo>
                <a:close/>
              </a:path>
            </a:pathLst>
          </a:custGeom>
          <a:blipFill>
            <a:blip r:embed="rId2"/>
            <a:stretch>
              <a:fillRect/>
            </a:stretch>
          </a:blipFill>
        </p:spPr>
        <p:txBody>
          <a:bodyPr/>
          <a:lstStyle/>
          <a:p>
            <a:endParaRPr lang="en-US"/>
          </a:p>
        </p:txBody>
      </p:sp>
      <p:sp>
        <p:nvSpPr>
          <p:cNvPr id="7" name="Freeform 7"/>
          <p:cNvSpPr/>
          <p:nvPr/>
        </p:nvSpPr>
        <p:spPr>
          <a:xfrm>
            <a:off x="6415362" y="4419627"/>
            <a:ext cx="5457276" cy="5177415"/>
          </a:xfrm>
          <a:custGeom>
            <a:avLst/>
            <a:gdLst/>
            <a:ahLst/>
            <a:cxnLst/>
            <a:rect l="l" t="t" r="r" b="b"/>
            <a:pathLst>
              <a:path w="5457276" h="5177415">
                <a:moveTo>
                  <a:pt x="0" y="0"/>
                </a:moveTo>
                <a:lnTo>
                  <a:pt x="5457276" y="0"/>
                </a:lnTo>
                <a:lnTo>
                  <a:pt x="5457276" y="5177416"/>
                </a:lnTo>
                <a:lnTo>
                  <a:pt x="0" y="5177416"/>
                </a:lnTo>
                <a:lnTo>
                  <a:pt x="0" y="0"/>
                </a:lnTo>
                <a:close/>
              </a:path>
            </a:pathLst>
          </a:custGeom>
          <a:blipFill>
            <a:blip r:embed="rId3"/>
            <a:stretch>
              <a:fillRect/>
            </a:stretch>
          </a:blipFill>
        </p:spPr>
        <p:txBody>
          <a:bodyPr/>
          <a:lstStyle/>
          <a:p>
            <a:endParaRPr lang="en-US"/>
          </a:p>
        </p:txBody>
      </p:sp>
      <p:sp>
        <p:nvSpPr>
          <p:cNvPr id="8" name="Freeform 8"/>
          <p:cNvSpPr/>
          <p:nvPr/>
        </p:nvSpPr>
        <p:spPr>
          <a:xfrm>
            <a:off x="11986938" y="4419627"/>
            <a:ext cx="5472771" cy="5177415"/>
          </a:xfrm>
          <a:custGeom>
            <a:avLst/>
            <a:gdLst/>
            <a:ahLst/>
            <a:cxnLst/>
            <a:rect l="l" t="t" r="r" b="b"/>
            <a:pathLst>
              <a:path w="5472771" h="5177415">
                <a:moveTo>
                  <a:pt x="0" y="0"/>
                </a:moveTo>
                <a:lnTo>
                  <a:pt x="5472771" y="0"/>
                </a:lnTo>
                <a:lnTo>
                  <a:pt x="5472771" y="5177416"/>
                </a:lnTo>
                <a:lnTo>
                  <a:pt x="0" y="5177416"/>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638829" y="707443"/>
            <a:ext cx="7866342" cy="1864307"/>
          </a:xfrm>
          <a:prstGeom prst="rect">
            <a:avLst/>
          </a:prstGeom>
        </p:spPr>
        <p:txBody>
          <a:bodyPr lIns="0" tIns="0" rIns="0" bIns="0" rtlCol="0" anchor="t">
            <a:spAutoFit/>
          </a:bodyPr>
          <a:lstStyle/>
          <a:p>
            <a:pPr>
              <a:lnSpc>
                <a:spcPts val="7079"/>
              </a:lnSpc>
            </a:pPr>
            <a:r>
              <a:rPr lang="en-US" sz="7694" spc="-207">
                <a:solidFill>
                  <a:srgbClr val="000000"/>
                </a:solidFill>
                <a:latin typeface="Montserrat Classic Bold"/>
              </a:rPr>
              <a:t>VISUALIZATION OF DATA</a:t>
            </a:r>
          </a:p>
        </p:txBody>
      </p:sp>
      <p:sp>
        <p:nvSpPr>
          <p:cNvPr id="10" name="TextBox 10"/>
          <p:cNvSpPr txBox="1"/>
          <p:nvPr/>
        </p:nvSpPr>
        <p:spPr>
          <a:xfrm>
            <a:off x="3563075" y="3429525"/>
            <a:ext cx="11161849" cy="438700"/>
          </a:xfrm>
          <a:prstGeom prst="rect">
            <a:avLst/>
          </a:prstGeom>
        </p:spPr>
        <p:txBody>
          <a:bodyPr lIns="0" tIns="0" rIns="0" bIns="0" rtlCol="0" anchor="t">
            <a:spAutoFit/>
          </a:bodyPr>
          <a:lstStyle/>
          <a:p>
            <a:pPr algn="ctr">
              <a:lnSpc>
                <a:spcPts val="3644"/>
              </a:lnSpc>
            </a:pPr>
            <a:r>
              <a:rPr lang="en-US" sz="2603">
                <a:solidFill>
                  <a:srgbClr val="FFFFFF"/>
                </a:solidFill>
                <a:latin typeface="Inter Bold"/>
              </a:rPr>
              <a:t>Bar charts Exploring Stroke Incidents Across Categorical Variables</a:t>
            </a:r>
          </a:p>
        </p:txBody>
      </p:sp>
      <p:sp>
        <p:nvSpPr>
          <p:cNvPr id="11" name="TextBox 11"/>
          <p:cNvSpPr txBox="1"/>
          <p:nvPr/>
        </p:nvSpPr>
        <p:spPr>
          <a:xfrm>
            <a:off x="4225442" y="4579605"/>
            <a:ext cx="47317" cy="2428730"/>
          </a:xfrm>
          <a:prstGeom prst="rect">
            <a:avLst/>
          </a:prstGeom>
        </p:spPr>
        <p:txBody>
          <a:bodyPr lIns="0" tIns="0" rIns="0" bIns="0" rtlCol="0" anchor="t">
            <a:spAutoFit/>
          </a:bodyPr>
          <a:lstStyle/>
          <a:p>
            <a:pPr algn="ctr">
              <a:lnSpc>
                <a:spcPts val="20108"/>
              </a:lnSpc>
              <a:spcBef>
                <a:spcPct val="0"/>
              </a:spcBef>
            </a:pPr>
            <a:endParaRPr/>
          </a:p>
        </p:txBody>
      </p:sp>
      <p:sp>
        <p:nvSpPr>
          <p:cNvPr id="12" name="TextBox 12"/>
          <p:cNvSpPr txBox="1"/>
          <p:nvPr/>
        </p:nvSpPr>
        <p:spPr>
          <a:xfrm>
            <a:off x="15868218" y="240742"/>
            <a:ext cx="2088303" cy="1058006"/>
          </a:xfrm>
          <a:prstGeom prst="rect">
            <a:avLst/>
          </a:prstGeom>
        </p:spPr>
        <p:txBody>
          <a:bodyPr lIns="0" tIns="0" rIns="0" bIns="0" rtlCol="0" anchor="t">
            <a:spAutoFit/>
          </a:bodyPr>
          <a:lstStyle/>
          <a:p>
            <a:pPr algn="ctr">
              <a:lnSpc>
                <a:spcPts val="8634"/>
              </a:lnSpc>
            </a:pPr>
            <a:r>
              <a:rPr lang="en-US" sz="6167" spc="-345">
                <a:solidFill>
                  <a:srgbClr val="000000"/>
                </a:solidFill>
                <a:latin typeface="Inter Bold"/>
              </a:rPr>
              <a:t>05-C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4020702" y="0"/>
            <a:ext cx="6160453" cy="10287000"/>
            <a:chOff x="0" y="0"/>
            <a:chExt cx="1273498" cy="2126544"/>
          </a:xfrm>
        </p:grpSpPr>
        <p:sp>
          <p:nvSpPr>
            <p:cNvPr id="3" name="Freeform 3"/>
            <p:cNvSpPr/>
            <p:nvPr/>
          </p:nvSpPr>
          <p:spPr>
            <a:xfrm>
              <a:off x="0" y="0"/>
              <a:ext cx="1273498" cy="2126544"/>
            </a:xfrm>
            <a:custGeom>
              <a:avLst/>
              <a:gdLst/>
              <a:ahLst/>
              <a:cxnLst/>
              <a:rect l="l" t="t" r="r" b="b"/>
              <a:pathLst>
                <a:path w="1273498" h="2126544">
                  <a:moveTo>
                    <a:pt x="0" y="0"/>
                  </a:moveTo>
                  <a:lnTo>
                    <a:pt x="1273498" y="0"/>
                  </a:lnTo>
                  <a:lnTo>
                    <a:pt x="1273498" y="2126544"/>
                  </a:lnTo>
                  <a:lnTo>
                    <a:pt x="0" y="2126544"/>
                  </a:lnTo>
                  <a:close/>
                </a:path>
              </a:pathLst>
            </a:custGeom>
            <a:solidFill>
              <a:srgbClr val="0964D8"/>
            </a:solidFill>
          </p:spPr>
          <p:txBody>
            <a:bodyPr/>
            <a:lstStyle/>
            <a:p>
              <a:endParaRPr lang="en-US"/>
            </a:p>
          </p:txBody>
        </p:sp>
      </p:grpSp>
      <p:grpSp>
        <p:nvGrpSpPr>
          <p:cNvPr id="4" name="Group 4"/>
          <p:cNvGrpSpPr/>
          <p:nvPr/>
        </p:nvGrpSpPr>
        <p:grpSpPr>
          <a:xfrm>
            <a:off x="10181155" y="337780"/>
            <a:ext cx="7777879" cy="9611441"/>
            <a:chOff x="0" y="0"/>
            <a:chExt cx="10370506" cy="12815254"/>
          </a:xfrm>
        </p:grpSpPr>
        <p:pic>
          <p:nvPicPr>
            <p:cNvPr id="5" name="Picture 5"/>
            <p:cNvPicPr>
              <a:picLocks noChangeAspect="1"/>
            </p:cNvPicPr>
            <p:nvPr/>
          </p:nvPicPr>
          <p:blipFill>
            <a:blip r:embed="rId2"/>
            <a:srcRect l="29599" r="24881"/>
            <a:stretch>
              <a:fillRect/>
            </a:stretch>
          </p:blipFill>
          <p:spPr>
            <a:xfrm>
              <a:off x="0" y="0"/>
              <a:ext cx="10370506" cy="12815254"/>
            </a:xfrm>
            <a:prstGeom prst="rect">
              <a:avLst/>
            </a:prstGeom>
          </p:spPr>
        </p:pic>
      </p:grpSp>
      <p:sp>
        <p:nvSpPr>
          <p:cNvPr id="6" name="Freeform 6"/>
          <p:cNvSpPr/>
          <p:nvPr/>
        </p:nvSpPr>
        <p:spPr>
          <a:xfrm>
            <a:off x="12941634" y="6142470"/>
            <a:ext cx="2256921" cy="835061"/>
          </a:xfrm>
          <a:custGeom>
            <a:avLst/>
            <a:gdLst/>
            <a:ahLst/>
            <a:cxnLst/>
            <a:rect l="l" t="t" r="r" b="b"/>
            <a:pathLst>
              <a:path w="2256921" h="835061">
                <a:moveTo>
                  <a:pt x="0" y="0"/>
                </a:moveTo>
                <a:lnTo>
                  <a:pt x="2256921" y="0"/>
                </a:lnTo>
                <a:lnTo>
                  <a:pt x="2256921" y="835060"/>
                </a:lnTo>
                <a:lnTo>
                  <a:pt x="0" y="835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434446" y="3930488"/>
            <a:ext cx="5332964" cy="476693"/>
            <a:chOff x="0" y="0"/>
            <a:chExt cx="1404567" cy="125549"/>
          </a:xfrm>
        </p:grpSpPr>
        <p:sp>
          <p:nvSpPr>
            <p:cNvPr id="8" name="Freeform 8"/>
            <p:cNvSpPr/>
            <p:nvPr/>
          </p:nvSpPr>
          <p:spPr>
            <a:xfrm>
              <a:off x="0" y="0"/>
              <a:ext cx="1404567" cy="125549"/>
            </a:xfrm>
            <a:custGeom>
              <a:avLst/>
              <a:gdLst/>
              <a:ahLst/>
              <a:cxnLst/>
              <a:rect l="l" t="t" r="r" b="b"/>
              <a:pathLst>
                <a:path w="1404567" h="125549">
                  <a:moveTo>
                    <a:pt x="62774" y="0"/>
                  </a:moveTo>
                  <a:lnTo>
                    <a:pt x="1341792" y="0"/>
                  </a:lnTo>
                  <a:cubicBezTo>
                    <a:pt x="1358441" y="0"/>
                    <a:pt x="1374408" y="6614"/>
                    <a:pt x="1386181" y="18386"/>
                  </a:cubicBezTo>
                  <a:cubicBezTo>
                    <a:pt x="1397953" y="30159"/>
                    <a:pt x="1404567" y="46126"/>
                    <a:pt x="1404567" y="62774"/>
                  </a:cubicBezTo>
                  <a:lnTo>
                    <a:pt x="1404567" y="62774"/>
                  </a:lnTo>
                  <a:cubicBezTo>
                    <a:pt x="1404567" y="79423"/>
                    <a:pt x="1397953" y="95390"/>
                    <a:pt x="1386181" y="107163"/>
                  </a:cubicBezTo>
                  <a:cubicBezTo>
                    <a:pt x="1374408" y="118935"/>
                    <a:pt x="1358441" y="125549"/>
                    <a:pt x="1341792" y="125549"/>
                  </a:cubicBezTo>
                  <a:lnTo>
                    <a:pt x="62774" y="125549"/>
                  </a:lnTo>
                  <a:cubicBezTo>
                    <a:pt x="46126" y="125549"/>
                    <a:pt x="30159" y="118935"/>
                    <a:pt x="18386" y="107163"/>
                  </a:cubicBezTo>
                  <a:cubicBezTo>
                    <a:pt x="6614" y="95390"/>
                    <a:pt x="0" y="79423"/>
                    <a:pt x="0" y="62774"/>
                  </a:cubicBezTo>
                  <a:lnTo>
                    <a:pt x="0" y="62774"/>
                  </a:lnTo>
                  <a:cubicBezTo>
                    <a:pt x="0" y="46126"/>
                    <a:pt x="6614" y="30159"/>
                    <a:pt x="18386" y="18386"/>
                  </a:cubicBezTo>
                  <a:cubicBezTo>
                    <a:pt x="30159" y="6614"/>
                    <a:pt x="46126" y="0"/>
                    <a:pt x="62774" y="0"/>
                  </a:cubicBezTo>
                  <a:close/>
                </a:path>
              </a:pathLst>
            </a:custGeom>
            <a:solidFill>
              <a:srgbClr val="FF3131"/>
            </a:solidFill>
          </p:spPr>
          <p:txBody>
            <a:bodyPr/>
            <a:lstStyle/>
            <a:p>
              <a:endParaRPr lang="en-US"/>
            </a:p>
          </p:txBody>
        </p:sp>
        <p:sp>
          <p:nvSpPr>
            <p:cNvPr id="9" name="TextBox 9"/>
            <p:cNvSpPr txBox="1"/>
            <p:nvPr/>
          </p:nvSpPr>
          <p:spPr>
            <a:xfrm>
              <a:off x="0" y="9525"/>
              <a:ext cx="1404567" cy="116024"/>
            </a:xfrm>
            <a:prstGeom prst="rect">
              <a:avLst/>
            </a:prstGeom>
          </p:spPr>
          <p:txBody>
            <a:bodyPr lIns="50800" tIns="50800" rIns="50800" bIns="50800" rtlCol="0" anchor="ctr"/>
            <a:lstStyle/>
            <a:p>
              <a:pPr algn="ctr">
                <a:lnSpc>
                  <a:spcPts val="2242"/>
                </a:lnSpc>
              </a:pPr>
              <a:endParaRPr/>
            </a:p>
          </p:txBody>
        </p:sp>
      </p:grpSp>
      <p:sp>
        <p:nvSpPr>
          <p:cNvPr id="10" name="TextBox 10"/>
          <p:cNvSpPr txBox="1"/>
          <p:nvPr/>
        </p:nvSpPr>
        <p:spPr>
          <a:xfrm rot="-5400000">
            <a:off x="-790822" y="4199084"/>
            <a:ext cx="5851725" cy="1888831"/>
          </a:xfrm>
          <a:prstGeom prst="rect">
            <a:avLst/>
          </a:prstGeom>
        </p:spPr>
        <p:txBody>
          <a:bodyPr lIns="0" tIns="0" rIns="0" bIns="0" rtlCol="0" anchor="t">
            <a:spAutoFit/>
          </a:bodyPr>
          <a:lstStyle/>
          <a:p>
            <a:pPr algn="ctr">
              <a:lnSpc>
                <a:spcPts val="7076"/>
              </a:lnSpc>
            </a:pPr>
            <a:r>
              <a:rPr lang="en-US" sz="8228" spc="-501">
                <a:solidFill>
                  <a:srgbClr val="000000"/>
                </a:solidFill>
                <a:latin typeface="Montserrat Classic Bold"/>
              </a:rPr>
              <a:t>TABLE OF CONTENTS</a:t>
            </a:r>
          </a:p>
        </p:txBody>
      </p:sp>
      <p:sp>
        <p:nvSpPr>
          <p:cNvPr id="11" name="TextBox 11"/>
          <p:cNvSpPr txBox="1"/>
          <p:nvPr/>
        </p:nvSpPr>
        <p:spPr>
          <a:xfrm>
            <a:off x="4870035" y="292475"/>
            <a:ext cx="4461786" cy="9507539"/>
          </a:xfrm>
          <a:prstGeom prst="rect">
            <a:avLst/>
          </a:prstGeom>
        </p:spPr>
        <p:txBody>
          <a:bodyPr lIns="0" tIns="0" rIns="0" bIns="0" rtlCol="0" anchor="t">
            <a:spAutoFit/>
          </a:bodyPr>
          <a:lstStyle/>
          <a:p>
            <a:pPr algn="just">
              <a:lnSpc>
                <a:spcPts val="6326"/>
              </a:lnSpc>
            </a:pPr>
            <a:r>
              <a:rPr lang="en-US" sz="2530" dirty="0">
                <a:solidFill>
                  <a:srgbClr val="FFFFFF"/>
                </a:solidFill>
                <a:latin typeface="Inter"/>
              </a:rPr>
              <a:t>Introduction</a:t>
            </a:r>
          </a:p>
          <a:p>
            <a:pPr marL="309516" lvl="1" indent="-154758" algn="just">
              <a:lnSpc>
                <a:spcPts val="3584"/>
              </a:lnSpc>
              <a:buFont typeface="Arial"/>
              <a:buChar char="•"/>
            </a:pPr>
            <a:r>
              <a:rPr lang="en-US" sz="1433" dirty="0">
                <a:solidFill>
                  <a:srgbClr val="FFFFFF"/>
                </a:solidFill>
                <a:latin typeface="Inter"/>
              </a:rPr>
              <a:t>Meet Bob...............................................................1</a:t>
            </a:r>
          </a:p>
          <a:p>
            <a:pPr marL="309516" lvl="1" indent="-154758" algn="just">
              <a:lnSpc>
                <a:spcPts val="3584"/>
              </a:lnSpc>
              <a:buFont typeface="Arial"/>
              <a:buChar char="•"/>
            </a:pPr>
            <a:r>
              <a:rPr lang="en-US" sz="1433" dirty="0">
                <a:solidFill>
                  <a:srgbClr val="FFFFFF"/>
                </a:solidFill>
                <a:latin typeface="Inter"/>
              </a:rPr>
              <a:t>Stroke Statistics...................................................2</a:t>
            </a:r>
          </a:p>
          <a:p>
            <a:pPr marL="309516" lvl="1" indent="-154758" algn="just">
              <a:lnSpc>
                <a:spcPts val="3584"/>
              </a:lnSpc>
              <a:buFont typeface="Arial"/>
              <a:buChar char="•"/>
            </a:pPr>
            <a:r>
              <a:rPr lang="en-US" sz="1433" dirty="0">
                <a:solidFill>
                  <a:srgbClr val="FFFFFF"/>
                </a:solidFill>
                <a:latin typeface="Inter"/>
              </a:rPr>
              <a:t>Objectives of the Study.......................................3</a:t>
            </a:r>
          </a:p>
          <a:p>
            <a:pPr algn="just">
              <a:lnSpc>
                <a:spcPts val="6326"/>
              </a:lnSpc>
            </a:pPr>
            <a:r>
              <a:rPr lang="en-US" sz="2530" dirty="0">
                <a:solidFill>
                  <a:srgbClr val="FFFFFF"/>
                </a:solidFill>
                <a:latin typeface="Inter"/>
              </a:rPr>
              <a:t>Overview of Data Variables</a:t>
            </a:r>
          </a:p>
          <a:p>
            <a:pPr marL="309516" lvl="1" indent="-154758" algn="just">
              <a:lnSpc>
                <a:spcPts val="3584"/>
              </a:lnSpc>
              <a:buFont typeface="Arial"/>
              <a:buChar char="•"/>
            </a:pPr>
            <a:r>
              <a:rPr lang="en-US" sz="1433" dirty="0">
                <a:solidFill>
                  <a:srgbClr val="FFFFFF"/>
                </a:solidFill>
                <a:latin typeface="Inter"/>
              </a:rPr>
              <a:t>Visualization of Data............................................5</a:t>
            </a:r>
          </a:p>
          <a:p>
            <a:pPr algn="just">
              <a:lnSpc>
                <a:spcPts val="6326"/>
              </a:lnSpc>
            </a:pPr>
            <a:r>
              <a:rPr lang="en-US" sz="2530" dirty="0">
                <a:solidFill>
                  <a:srgbClr val="FFFFFF"/>
                </a:solidFill>
                <a:latin typeface="Inter"/>
              </a:rPr>
              <a:t>Data Pre-Processing</a:t>
            </a:r>
          </a:p>
          <a:p>
            <a:pPr marL="309937" lvl="1" indent="-154969" algn="just">
              <a:lnSpc>
                <a:spcPts val="3588"/>
              </a:lnSpc>
              <a:buFont typeface="Arial"/>
              <a:buChar char="•"/>
            </a:pPr>
            <a:r>
              <a:rPr lang="en-US" sz="1435" dirty="0">
                <a:solidFill>
                  <a:srgbClr val="FFFFFF"/>
                </a:solidFill>
                <a:latin typeface="Inter"/>
              </a:rPr>
              <a:t>Cleansing, Transforming, Balancing...................6</a:t>
            </a:r>
          </a:p>
          <a:p>
            <a:pPr marL="309937" lvl="1" indent="-154969" algn="just">
              <a:lnSpc>
                <a:spcPts val="3588"/>
              </a:lnSpc>
              <a:buFont typeface="Arial"/>
              <a:buChar char="•"/>
            </a:pPr>
            <a:r>
              <a:rPr lang="en-US" sz="1435" dirty="0">
                <a:solidFill>
                  <a:srgbClr val="FFFFFF"/>
                </a:solidFill>
                <a:latin typeface="Inter"/>
              </a:rPr>
              <a:t>Previous/New Applications..................................7</a:t>
            </a:r>
          </a:p>
          <a:p>
            <a:pPr algn="just">
              <a:lnSpc>
                <a:spcPts val="6326"/>
              </a:lnSpc>
            </a:pPr>
            <a:r>
              <a:rPr lang="en-US" sz="2530" dirty="0">
                <a:solidFill>
                  <a:srgbClr val="FFFFFF"/>
                </a:solidFill>
                <a:latin typeface="Inter"/>
              </a:rPr>
              <a:t>Predictive Modeling</a:t>
            </a:r>
          </a:p>
          <a:p>
            <a:pPr marL="309937" lvl="1" indent="-154969" algn="just">
              <a:lnSpc>
                <a:spcPts val="3588"/>
              </a:lnSpc>
              <a:buFont typeface="Arial"/>
              <a:buChar char="•"/>
            </a:pPr>
            <a:r>
              <a:rPr lang="en-US" sz="1435" dirty="0">
                <a:solidFill>
                  <a:srgbClr val="FFFFFF"/>
                </a:solidFill>
                <a:latin typeface="Inter"/>
              </a:rPr>
              <a:t>Log Regression.....................................................8</a:t>
            </a:r>
          </a:p>
          <a:p>
            <a:pPr marL="309937" lvl="1" indent="-154969" algn="just">
              <a:lnSpc>
                <a:spcPts val="3588"/>
              </a:lnSpc>
              <a:buFont typeface="Arial"/>
              <a:buChar char="•"/>
            </a:pPr>
            <a:r>
              <a:rPr lang="en-US" sz="1435" dirty="0">
                <a:solidFill>
                  <a:srgbClr val="FFFFFF"/>
                </a:solidFill>
                <a:latin typeface="Inter"/>
              </a:rPr>
              <a:t>KNN.......................................................................9</a:t>
            </a:r>
          </a:p>
          <a:p>
            <a:pPr marL="309937" lvl="1" indent="-154969" algn="just">
              <a:lnSpc>
                <a:spcPts val="3588"/>
              </a:lnSpc>
              <a:buFont typeface="Arial"/>
              <a:buChar char="•"/>
            </a:pPr>
            <a:r>
              <a:rPr lang="en-US" sz="1435" dirty="0">
                <a:solidFill>
                  <a:srgbClr val="FFFFFF"/>
                </a:solidFill>
                <a:latin typeface="Inter"/>
              </a:rPr>
              <a:t>Decision Trees....................................................10</a:t>
            </a:r>
          </a:p>
          <a:p>
            <a:pPr marL="309937" lvl="1" indent="-154969" algn="just">
              <a:lnSpc>
                <a:spcPts val="3588"/>
              </a:lnSpc>
              <a:buFont typeface="Arial"/>
              <a:buChar char="•"/>
            </a:pPr>
            <a:r>
              <a:rPr lang="en-US" sz="1435" dirty="0">
                <a:solidFill>
                  <a:srgbClr val="FFFFFF"/>
                </a:solidFill>
                <a:latin typeface="Inter"/>
              </a:rPr>
              <a:t>Random Forest....................................................11</a:t>
            </a:r>
          </a:p>
          <a:p>
            <a:pPr marL="309937" lvl="1" indent="-154969" algn="just">
              <a:lnSpc>
                <a:spcPts val="3588"/>
              </a:lnSpc>
              <a:buFont typeface="Arial"/>
              <a:buChar char="•"/>
            </a:pPr>
            <a:r>
              <a:rPr lang="en-US" sz="1435" dirty="0">
                <a:solidFill>
                  <a:srgbClr val="FFFFFF"/>
                </a:solidFill>
                <a:latin typeface="Inter"/>
              </a:rPr>
              <a:t>Neural Networks.................................................12</a:t>
            </a:r>
          </a:p>
          <a:p>
            <a:pPr algn="just">
              <a:lnSpc>
                <a:spcPts val="6326"/>
              </a:lnSpc>
            </a:pPr>
            <a:r>
              <a:rPr lang="en-US" sz="2530" dirty="0">
                <a:solidFill>
                  <a:srgbClr val="FFFFFF"/>
                </a:solidFill>
                <a:latin typeface="Inter"/>
              </a:rPr>
              <a:t>Conclusion</a:t>
            </a:r>
          </a:p>
          <a:p>
            <a:pPr marL="310896" lvl="1" indent="-155448" algn="just">
              <a:lnSpc>
                <a:spcPts val="3600"/>
              </a:lnSpc>
              <a:buFont typeface="Arial"/>
              <a:buChar char="•"/>
            </a:pPr>
            <a:r>
              <a:rPr lang="en-US" sz="1439" dirty="0">
                <a:solidFill>
                  <a:srgbClr val="FFFFFF"/>
                </a:solidFill>
                <a:latin typeface="Inter"/>
              </a:rPr>
              <a:t>Recommendation................................................13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64D8"/>
        </a:solidFill>
        <a:effectLst/>
      </p:bgPr>
    </p:bg>
    <p:spTree>
      <p:nvGrpSpPr>
        <p:cNvPr id="1" name=""/>
        <p:cNvGrpSpPr/>
        <p:nvPr/>
      </p:nvGrpSpPr>
      <p:grpSpPr>
        <a:xfrm>
          <a:off x="0" y="0"/>
          <a:ext cx="0" cy="0"/>
          <a:chOff x="0" y="0"/>
          <a:chExt cx="0" cy="0"/>
        </a:xfrm>
      </p:grpSpPr>
      <p:grpSp>
        <p:nvGrpSpPr>
          <p:cNvPr id="2" name="Group 2"/>
          <p:cNvGrpSpPr/>
          <p:nvPr/>
        </p:nvGrpSpPr>
        <p:grpSpPr>
          <a:xfrm>
            <a:off x="0" y="7054838"/>
            <a:ext cx="5746065" cy="3232162"/>
            <a:chOff x="0" y="0"/>
            <a:chExt cx="6671512" cy="3752725"/>
          </a:xfrm>
        </p:grpSpPr>
        <p:sp>
          <p:nvSpPr>
            <p:cNvPr id="3" name="Freeform 3"/>
            <p:cNvSpPr/>
            <p:nvPr/>
          </p:nvSpPr>
          <p:spPr>
            <a:xfrm>
              <a:off x="0" y="0"/>
              <a:ext cx="6671512" cy="3752726"/>
            </a:xfrm>
            <a:custGeom>
              <a:avLst/>
              <a:gdLst/>
              <a:ahLst/>
              <a:cxnLst/>
              <a:rect l="l" t="t" r="r" b="b"/>
              <a:pathLst>
                <a:path w="6671512" h="3752726">
                  <a:moveTo>
                    <a:pt x="0" y="0"/>
                  </a:moveTo>
                  <a:lnTo>
                    <a:pt x="6671512" y="0"/>
                  </a:lnTo>
                  <a:lnTo>
                    <a:pt x="6671512" y="3752726"/>
                  </a:lnTo>
                  <a:lnTo>
                    <a:pt x="0" y="3752726"/>
                  </a:lnTo>
                  <a:close/>
                </a:path>
              </a:pathLst>
            </a:custGeom>
            <a:solidFill>
              <a:srgbClr val="FFFFFF"/>
            </a:solidFill>
          </p:spPr>
          <p:txBody>
            <a:bodyPr/>
            <a:lstStyle/>
            <a:p>
              <a:endParaRPr lang="en-US"/>
            </a:p>
          </p:txBody>
        </p:sp>
      </p:grpSp>
      <p:grpSp>
        <p:nvGrpSpPr>
          <p:cNvPr id="4" name="Group 4"/>
          <p:cNvGrpSpPr/>
          <p:nvPr/>
        </p:nvGrpSpPr>
        <p:grpSpPr>
          <a:xfrm>
            <a:off x="1028700" y="1028700"/>
            <a:ext cx="7590591" cy="8229600"/>
            <a:chOff x="0" y="0"/>
            <a:chExt cx="10120788" cy="10972800"/>
          </a:xfrm>
        </p:grpSpPr>
        <p:pic>
          <p:nvPicPr>
            <p:cNvPr id="5" name="Picture 5"/>
            <p:cNvPicPr>
              <a:picLocks noChangeAspect="1"/>
            </p:cNvPicPr>
            <p:nvPr/>
          </p:nvPicPr>
          <p:blipFill>
            <a:blip r:embed="rId2"/>
            <a:srcRect t="23470" b="4228"/>
            <a:stretch>
              <a:fillRect/>
            </a:stretch>
          </p:blipFill>
          <p:spPr>
            <a:xfrm>
              <a:off x="0" y="0"/>
              <a:ext cx="10120788" cy="10972800"/>
            </a:xfrm>
            <a:prstGeom prst="rect">
              <a:avLst/>
            </a:prstGeom>
          </p:spPr>
        </p:pic>
      </p:grpSp>
      <p:grpSp>
        <p:nvGrpSpPr>
          <p:cNvPr id="6" name="Group 6"/>
          <p:cNvGrpSpPr/>
          <p:nvPr/>
        </p:nvGrpSpPr>
        <p:grpSpPr>
          <a:xfrm>
            <a:off x="9625623" y="0"/>
            <a:ext cx="8662377" cy="10287000"/>
            <a:chOff x="0" y="0"/>
            <a:chExt cx="3160059" cy="3752725"/>
          </a:xfrm>
        </p:grpSpPr>
        <p:sp>
          <p:nvSpPr>
            <p:cNvPr id="7" name="Freeform 7"/>
            <p:cNvSpPr/>
            <p:nvPr/>
          </p:nvSpPr>
          <p:spPr>
            <a:xfrm>
              <a:off x="0" y="0"/>
              <a:ext cx="3160059" cy="3752726"/>
            </a:xfrm>
            <a:custGeom>
              <a:avLst/>
              <a:gdLst/>
              <a:ahLst/>
              <a:cxnLst/>
              <a:rect l="l" t="t" r="r" b="b"/>
              <a:pathLst>
                <a:path w="3160059" h="3752726">
                  <a:moveTo>
                    <a:pt x="0" y="0"/>
                  </a:moveTo>
                  <a:lnTo>
                    <a:pt x="3160059" y="0"/>
                  </a:lnTo>
                  <a:lnTo>
                    <a:pt x="3160059" y="3752726"/>
                  </a:lnTo>
                  <a:lnTo>
                    <a:pt x="0" y="3752726"/>
                  </a:lnTo>
                  <a:close/>
                </a:path>
              </a:pathLst>
            </a:custGeom>
            <a:solidFill>
              <a:srgbClr val="CDF4F5"/>
            </a:solidFill>
          </p:spPr>
          <p:txBody>
            <a:bodyPr/>
            <a:lstStyle/>
            <a:p>
              <a:endParaRPr lang="en-US"/>
            </a:p>
          </p:txBody>
        </p:sp>
      </p:grpSp>
      <p:sp>
        <p:nvSpPr>
          <p:cNvPr id="8" name="TextBox 8"/>
          <p:cNvSpPr txBox="1"/>
          <p:nvPr/>
        </p:nvSpPr>
        <p:spPr>
          <a:xfrm>
            <a:off x="10002675" y="1228725"/>
            <a:ext cx="7908272" cy="1753882"/>
          </a:xfrm>
          <a:prstGeom prst="rect">
            <a:avLst/>
          </a:prstGeom>
        </p:spPr>
        <p:txBody>
          <a:bodyPr lIns="0" tIns="0" rIns="0" bIns="0" rtlCol="0" anchor="t">
            <a:spAutoFit/>
          </a:bodyPr>
          <a:lstStyle/>
          <a:p>
            <a:pPr>
              <a:lnSpc>
                <a:spcPts val="6686"/>
              </a:lnSpc>
            </a:pPr>
            <a:r>
              <a:rPr lang="en-US" sz="7268" spc="-196">
                <a:solidFill>
                  <a:srgbClr val="000000"/>
                </a:solidFill>
                <a:latin typeface="Montserrat Classic Bold"/>
              </a:rPr>
              <a:t>DATA-PREPROCESSING</a:t>
            </a:r>
          </a:p>
        </p:txBody>
      </p:sp>
      <p:sp>
        <p:nvSpPr>
          <p:cNvPr id="9" name="TextBox 9"/>
          <p:cNvSpPr txBox="1"/>
          <p:nvPr/>
        </p:nvSpPr>
        <p:spPr>
          <a:xfrm>
            <a:off x="10002675" y="3293052"/>
            <a:ext cx="7908272" cy="5937398"/>
          </a:xfrm>
          <a:prstGeom prst="rect">
            <a:avLst/>
          </a:prstGeom>
        </p:spPr>
        <p:txBody>
          <a:bodyPr lIns="0" tIns="0" rIns="0" bIns="0" rtlCol="0" anchor="t">
            <a:spAutoFit/>
          </a:bodyPr>
          <a:lstStyle/>
          <a:p>
            <a:pPr algn="just">
              <a:lnSpc>
                <a:spcPts val="2966"/>
              </a:lnSpc>
            </a:pPr>
            <a:endParaRPr/>
          </a:p>
          <a:p>
            <a:pPr marL="457527" lvl="1" indent="-228764" algn="just">
              <a:lnSpc>
                <a:spcPts val="2966"/>
              </a:lnSpc>
              <a:buFont typeface="Arial"/>
              <a:buChar char="•"/>
            </a:pPr>
            <a:r>
              <a:rPr lang="en-US" sz="2119">
                <a:solidFill>
                  <a:srgbClr val="000000"/>
                </a:solidFill>
                <a:latin typeface="Inter Bold"/>
              </a:rPr>
              <a:t>Data Cleaning</a:t>
            </a:r>
            <a:r>
              <a:rPr lang="en-US" sz="2119">
                <a:solidFill>
                  <a:srgbClr val="000000"/>
                </a:solidFill>
                <a:latin typeface="Inter"/>
              </a:rPr>
              <a:t>: Removed irrelevant columns such as identifiers, converted categorical variables, and validated numerical variables. Missing categories and entries for 'Gender' and 'bmi' were addressed, with median imputation used for 'bmi' due to its right-skewed distribution.</a:t>
            </a:r>
          </a:p>
          <a:p>
            <a:pPr algn="just">
              <a:lnSpc>
                <a:spcPts val="2966"/>
              </a:lnSpc>
            </a:pPr>
            <a:endParaRPr lang="en-US" sz="2119">
              <a:solidFill>
                <a:srgbClr val="000000"/>
              </a:solidFill>
              <a:latin typeface="Inter"/>
            </a:endParaRPr>
          </a:p>
          <a:p>
            <a:pPr marL="457527" lvl="1" indent="-228764" algn="just">
              <a:lnSpc>
                <a:spcPts val="2966"/>
              </a:lnSpc>
              <a:buFont typeface="Arial"/>
              <a:buChar char="•"/>
            </a:pPr>
            <a:r>
              <a:rPr lang="en-US" sz="2119">
                <a:solidFill>
                  <a:srgbClr val="000000"/>
                </a:solidFill>
                <a:latin typeface="Inter Bold"/>
              </a:rPr>
              <a:t>Data Transformation</a:t>
            </a:r>
            <a:r>
              <a:rPr lang="en-US" sz="2119">
                <a:solidFill>
                  <a:srgbClr val="000000"/>
                </a:solidFill>
                <a:latin typeface="Inter"/>
              </a:rPr>
              <a:t>: Min-max scaling in the dataset normalizes feature values to a [0, 1] range, ensuring variables of different scales have equal weight.</a:t>
            </a:r>
          </a:p>
          <a:p>
            <a:pPr algn="just">
              <a:lnSpc>
                <a:spcPts val="2966"/>
              </a:lnSpc>
            </a:pPr>
            <a:endParaRPr lang="en-US" sz="2119">
              <a:solidFill>
                <a:srgbClr val="000000"/>
              </a:solidFill>
              <a:latin typeface="Inter"/>
            </a:endParaRPr>
          </a:p>
          <a:p>
            <a:pPr marL="457527" lvl="1" indent="-228764" algn="just">
              <a:lnSpc>
                <a:spcPts val="2966"/>
              </a:lnSpc>
              <a:buFont typeface="Arial"/>
              <a:buChar char="•"/>
            </a:pPr>
            <a:r>
              <a:rPr lang="en-US" sz="2119">
                <a:solidFill>
                  <a:srgbClr val="000000"/>
                </a:solidFill>
                <a:latin typeface="Inter Bold"/>
              </a:rPr>
              <a:t>Class Balancing</a:t>
            </a:r>
            <a:r>
              <a:rPr lang="en-US" sz="2119">
                <a:solidFill>
                  <a:srgbClr val="000000"/>
                </a:solidFill>
                <a:latin typeface="Inter"/>
              </a:rPr>
              <a:t>: 96% of data points had a stroke. Applied Synthetic Minority Over-sampling Technique (SMOTE) to address the imbalance in the stroke outcome variable. </a:t>
            </a:r>
          </a:p>
          <a:p>
            <a:pPr algn="just">
              <a:lnSpc>
                <a:spcPts val="2966"/>
              </a:lnSpc>
            </a:pPr>
            <a:endParaRPr lang="en-US" sz="2119">
              <a:solidFill>
                <a:srgbClr val="000000"/>
              </a:solidFill>
              <a:latin typeface="Inter"/>
            </a:endParaRPr>
          </a:p>
        </p:txBody>
      </p:sp>
      <p:sp>
        <p:nvSpPr>
          <p:cNvPr id="10" name="TextBox 10"/>
          <p:cNvSpPr txBox="1"/>
          <p:nvPr/>
        </p:nvSpPr>
        <p:spPr>
          <a:xfrm>
            <a:off x="17192482" y="9224461"/>
            <a:ext cx="1095518" cy="1062539"/>
          </a:xfrm>
          <a:prstGeom prst="rect">
            <a:avLst/>
          </a:prstGeom>
        </p:spPr>
        <p:txBody>
          <a:bodyPr lIns="0" tIns="0" rIns="0" bIns="0" rtlCol="0" anchor="t">
            <a:spAutoFit/>
          </a:bodyPr>
          <a:lstStyle/>
          <a:p>
            <a:pPr algn="ctr">
              <a:lnSpc>
                <a:spcPts val="8634"/>
              </a:lnSpc>
            </a:pPr>
            <a:r>
              <a:rPr lang="en-US" sz="6167" spc="-345">
                <a:solidFill>
                  <a:srgbClr val="000000"/>
                </a:solidFill>
                <a:latin typeface="Inter Bold"/>
              </a:rPr>
              <a:t>06</a:t>
            </a:r>
          </a:p>
        </p:txBody>
      </p:sp>
      <p:sp>
        <p:nvSpPr>
          <p:cNvPr id="11" name="Freeform 11"/>
          <p:cNvSpPr/>
          <p:nvPr/>
        </p:nvSpPr>
        <p:spPr>
          <a:xfrm>
            <a:off x="16887361" y="414821"/>
            <a:ext cx="1042684" cy="956663"/>
          </a:xfrm>
          <a:custGeom>
            <a:avLst/>
            <a:gdLst/>
            <a:ahLst/>
            <a:cxnLst/>
            <a:rect l="l" t="t" r="r" b="b"/>
            <a:pathLst>
              <a:path w="1042684" h="956663">
                <a:moveTo>
                  <a:pt x="0" y="0"/>
                </a:moveTo>
                <a:lnTo>
                  <a:pt x="1042685" y="0"/>
                </a:lnTo>
                <a:lnTo>
                  <a:pt x="1042685" y="956663"/>
                </a:lnTo>
                <a:lnTo>
                  <a:pt x="0" y="956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2352" y="0"/>
            <a:ext cx="5487951" cy="5143500"/>
            <a:chOff x="0" y="0"/>
            <a:chExt cx="2002019" cy="1876363"/>
          </a:xfrm>
        </p:grpSpPr>
        <p:sp>
          <p:nvSpPr>
            <p:cNvPr id="3" name="Freeform 3"/>
            <p:cNvSpPr/>
            <p:nvPr/>
          </p:nvSpPr>
          <p:spPr>
            <a:xfrm>
              <a:off x="0" y="0"/>
              <a:ext cx="2002019" cy="1876363"/>
            </a:xfrm>
            <a:custGeom>
              <a:avLst/>
              <a:gdLst/>
              <a:ahLst/>
              <a:cxnLst/>
              <a:rect l="l" t="t" r="r" b="b"/>
              <a:pathLst>
                <a:path w="2002019" h="1876363">
                  <a:moveTo>
                    <a:pt x="0" y="0"/>
                  </a:moveTo>
                  <a:lnTo>
                    <a:pt x="2002019" y="0"/>
                  </a:lnTo>
                  <a:lnTo>
                    <a:pt x="2002019" y="1876363"/>
                  </a:lnTo>
                  <a:lnTo>
                    <a:pt x="0" y="1876363"/>
                  </a:lnTo>
                  <a:close/>
                </a:path>
              </a:pathLst>
            </a:custGeom>
            <a:solidFill>
              <a:srgbClr val="CDF4F5"/>
            </a:solidFill>
          </p:spPr>
          <p:txBody>
            <a:bodyPr/>
            <a:lstStyle/>
            <a:p>
              <a:endParaRPr lang="en-US"/>
            </a:p>
          </p:txBody>
        </p:sp>
      </p:grpSp>
      <p:grpSp>
        <p:nvGrpSpPr>
          <p:cNvPr id="4" name="Group 4"/>
          <p:cNvGrpSpPr/>
          <p:nvPr/>
        </p:nvGrpSpPr>
        <p:grpSpPr>
          <a:xfrm>
            <a:off x="4052352" y="1914978"/>
            <a:ext cx="5487951" cy="8429172"/>
            <a:chOff x="0" y="0"/>
            <a:chExt cx="2002019" cy="3074985"/>
          </a:xfrm>
        </p:grpSpPr>
        <p:sp>
          <p:nvSpPr>
            <p:cNvPr id="5" name="Freeform 5"/>
            <p:cNvSpPr/>
            <p:nvPr/>
          </p:nvSpPr>
          <p:spPr>
            <a:xfrm>
              <a:off x="0" y="0"/>
              <a:ext cx="2002019" cy="3074985"/>
            </a:xfrm>
            <a:custGeom>
              <a:avLst/>
              <a:gdLst/>
              <a:ahLst/>
              <a:cxnLst/>
              <a:rect l="l" t="t" r="r" b="b"/>
              <a:pathLst>
                <a:path w="2002019" h="3074985">
                  <a:moveTo>
                    <a:pt x="0" y="0"/>
                  </a:moveTo>
                  <a:lnTo>
                    <a:pt x="2002019" y="0"/>
                  </a:lnTo>
                  <a:lnTo>
                    <a:pt x="2002019" y="3074985"/>
                  </a:lnTo>
                  <a:lnTo>
                    <a:pt x="0" y="3074985"/>
                  </a:lnTo>
                  <a:close/>
                </a:path>
              </a:pathLst>
            </a:custGeom>
            <a:solidFill>
              <a:srgbClr val="0964D8"/>
            </a:solidFill>
          </p:spPr>
          <p:txBody>
            <a:bodyPr/>
            <a:lstStyle/>
            <a:p>
              <a:endParaRPr lang="en-US"/>
            </a:p>
          </p:txBody>
        </p:sp>
      </p:grpSp>
      <p:grpSp>
        <p:nvGrpSpPr>
          <p:cNvPr id="6" name="Group 6"/>
          <p:cNvGrpSpPr/>
          <p:nvPr/>
        </p:nvGrpSpPr>
        <p:grpSpPr>
          <a:xfrm>
            <a:off x="12800049" y="0"/>
            <a:ext cx="5487951" cy="5143500"/>
            <a:chOff x="0" y="0"/>
            <a:chExt cx="2002019" cy="1876363"/>
          </a:xfrm>
        </p:grpSpPr>
        <p:sp>
          <p:nvSpPr>
            <p:cNvPr id="7" name="Freeform 7"/>
            <p:cNvSpPr/>
            <p:nvPr/>
          </p:nvSpPr>
          <p:spPr>
            <a:xfrm>
              <a:off x="0" y="0"/>
              <a:ext cx="2002019" cy="1876363"/>
            </a:xfrm>
            <a:custGeom>
              <a:avLst/>
              <a:gdLst/>
              <a:ahLst/>
              <a:cxnLst/>
              <a:rect l="l" t="t" r="r" b="b"/>
              <a:pathLst>
                <a:path w="2002019" h="1876363">
                  <a:moveTo>
                    <a:pt x="0" y="0"/>
                  </a:moveTo>
                  <a:lnTo>
                    <a:pt x="2002019" y="0"/>
                  </a:lnTo>
                  <a:lnTo>
                    <a:pt x="2002019" y="1876363"/>
                  </a:lnTo>
                  <a:lnTo>
                    <a:pt x="0" y="1876363"/>
                  </a:lnTo>
                  <a:close/>
                </a:path>
              </a:pathLst>
            </a:custGeom>
            <a:solidFill>
              <a:srgbClr val="CDF4F5"/>
            </a:solidFill>
          </p:spPr>
          <p:txBody>
            <a:bodyPr/>
            <a:lstStyle/>
            <a:p>
              <a:endParaRPr lang="en-US"/>
            </a:p>
          </p:txBody>
        </p:sp>
      </p:grpSp>
      <p:grpSp>
        <p:nvGrpSpPr>
          <p:cNvPr id="8" name="Group 8"/>
          <p:cNvGrpSpPr/>
          <p:nvPr/>
        </p:nvGrpSpPr>
        <p:grpSpPr>
          <a:xfrm>
            <a:off x="12800049" y="1914978"/>
            <a:ext cx="5487951" cy="8429172"/>
            <a:chOff x="0" y="0"/>
            <a:chExt cx="2002019" cy="3074985"/>
          </a:xfrm>
        </p:grpSpPr>
        <p:sp>
          <p:nvSpPr>
            <p:cNvPr id="9" name="Freeform 9"/>
            <p:cNvSpPr/>
            <p:nvPr/>
          </p:nvSpPr>
          <p:spPr>
            <a:xfrm>
              <a:off x="0" y="0"/>
              <a:ext cx="2002019" cy="3074985"/>
            </a:xfrm>
            <a:custGeom>
              <a:avLst/>
              <a:gdLst/>
              <a:ahLst/>
              <a:cxnLst/>
              <a:rect l="l" t="t" r="r" b="b"/>
              <a:pathLst>
                <a:path w="2002019" h="3074985">
                  <a:moveTo>
                    <a:pt x="0" y="0"/>
                  </a:moveTo>
                  <a:lnTo>
                    <a:pt x="2002019" y="0"/>
                  </a:lnTo>
                  <a:lnTo>
                    <a:pt x="2002019" y="3074985"/>
                  </a:lnTo>
                  <a:lnTo>
                    <a:pt x="0" y="3074985"/>
                  </a:lnTo>
                  <a:close/>
                </a:path>
              </a:pathLst>
            </a:custGeom>
            <a:solidFill>
              <a:srgbClr val="0964D8"/>
            </a:solidFill>
          </p:spPr>
          <p:txBody>
            <a:bodyPr/>
            <a:lstStyle/>
            <a:p>
              <a:endParaRPr lang="en-US"/>
            </a:p>
          </p:txBody>
        </p:sp>
      </p:grpSp>
      <p:grpSp>
        <p:nvGrpSpPr>
          <p:cNvPr id="10" name="Group 10"/>
          <p:cNvGrpSpPr/>
          <p:nvPr/>
        </p:nvGrpSpPr>
        <p:grpSpPr>
          <a:xfrm>
            <a:off x="9627126" y="3838624"/>
            <a:ext cx="3086100" cy="2609752"/>
            <a:chOff x="0" y="0"/>
            <a:chExt cx="812800" cy="687342"/>
          </a:xfrm>
        </p:grpSpPr>
        <p:sp>
          <p:nvSpPr>
            <p:cNvPr id="11" name="Freeform 11"/>
            <p:cNvSpPr/>
            <p:nvPr/>
          </p:nvSpPr>
          <p:spPr>
            <a:xfrm>
              <a:off x="0" y="0"/>
              <a:ext cx="812800" cy="687342"/>
            </a:xfrm>
            <a:custGeom>
              <a:avLst/>
              <a:gdLst/>
              <a:ahLst/>
              <a:cxnLst/>
              <a:rect l="l" t="t" r="r" b="b"/>
              <a:pathLst>
                <a:path w="812800" h="687342">
                  <a:moveTo>
                    <a:pt x="812800" y="343671"/>
                  </a:moveTo>
                  <a:lnTo>
                    <a:pt x="406400" y="0"/>
                  </a:lnTo>
                  <a:lnTo>
                    <a:pt x="406400" y="203200"/>
                  </a:lnTo>
                  <a:lnTo>
                    <a:pt x="0" y="203200"/>
                  </a:lnTo>
                  <a:lnTo>
                    <a:pt x="0" y="484142"/>
                  </a:lnTo>
                  <a:lnTo>
                    <a:pt x="406400" y="484142"/>
                  </a:lnTo>
                  <a:lnTo>
                    <a:pt x="406400" y="687342"/>
                  </a:lnTo>
                  <a:lnTo>
                    <a:pt x="812800" y="343671"/>
                  </a:lnTo>
                  <a:close/>
                </a:path>
              </a:pathLst>
            </a:custGeom>
            <a:solidFill>
              <a:srgbClr val="2D394E"/>
            </a:solidFill>
          </p:spPr>
          <p:txBody>
            <a:bodyPr/>
            <a:lstStyle/>
            <a:p>
              <a:endParaRPr lang="en-US"/>
            </a:p>
          </p:txBody>
        </p:sp>
        <p:sp>
          <p:nvSpPr>
            <p:cNvPr id="12" name="TextBox 12"/>
            <p:cNvSpPr txBox="1"/>
            <p:nvPr/>
          </p:nvSpPr>
          <p:spPr>
            <a:xfrm>
              <a:off x="0" y="155575"/>
              <a:ext cx="711200" cy="328567"/>
            </a:xfrm>
            <a:prstGeom prst="rect">
              <a:avLst/>
            </a:prstGeom>
          </p:spPr>
          <p:txBody>
            <a:bodyPr lIns="50800" tIns="50800" rIns="50800" bIns="50800" rtlCol="0" anchor="ctr"/>
            <a:lstStyle/>
            <a:p>
              <a:pPr algn="ctr">
                <a:lnSpc>
                  <a:spcPts val="3644"/>
                </a:lnSpc>
              </a:pPr>
              <a:endParaRPr/>
            </a:p>
          </p:txBody>
        </p:sp>
      </p:grpSp>
      <p:sp>
        <p:nvSpPr>
          <p:cNvPr id="13" name="Freeform 13"/>
          <p:cNvSpPr/>
          <p:nvPr/>
        </p:nvSpPr>
        <p:spPr>
          <a:xfrm>
            <a:off x="9627126" y="4809312"/>
            <a:ext cx="2633994" cy="668376"/>
          </a:xfrm>
          <a:custGeom>
            <a:avLst/>
            <a:gdLst/>
            <a:ahLst/>
            <a:cxnLst/>
            <a:rect l="l" t="t" r="r" b="b"/>
            <a:pathLst>
              <a:path w="2633994" h="668376">
                <a:moveTo>
                  <a:pt x="0" y="0"/>
                </a:moveTo>
                <a:lnTo>
                  <a:pt x="2633994" y="0"/>
                </a:lnTo>
                <a:lnTo>
                  <a:pt x="2633994" y="668376"/>
                </a:lnTo>
                <a:lnTo>
                  <a:pt x="0" y="6683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4652695" y="721562"/>
            <a:ext cx="4433197" cy="785727"/>
          </a:xfrm>
          <a:prstGeom prst="rect">
            <a:avLst/>
          </a:prstGeom>
        </p:spPr>
        <p:txBody>
          <a:bodyPr lIns="0" tIns="0" rIns="0" bIns="0" rtlCol="0" anchor="t">
            <a:spAutoFit/>
          </a:bodyPr>
          <a:lstStyle/>
          <a:p>
            <a:pPr algn="ctr">
              <a:lnSpc>
                <a:spcPts val="5788"/>
              </a:lnSpc>
            </a:pPr>
            <a:r>
              <a:rPr lang="en-US" sz="6292">
                <a:solidFill>
                  <a:srgbClr val="000000"/>
                </a:solidFill>
                <a:latin typeface="Montserrat Classic Bold"/>
              </a:rPr>
              <a:t>PREVIOUS </a:t>
            </a:r>
          </a:p>
        </p:txBody>
      </p:sp>
      <p:sp>
        <p:nvSpPr>
          <p:cNvPr id="15" name="TextBox 15"/>
          <p:cNvSpPr txBox="1"/>
          <p:nvPr/>
        </p:nvSpPr>
        <p:spPr>
          <a:xfrm>
            <a:off x="4652695" y="2330128"/>
            <a:ext cx="4188020" cy="2565781"/>
          </a:xfrm>
          <a:prstGeom prst="rect">
            <a:avLst/>
          </a:prstGeom>
        </p:spPr>
        <p:txBody>
          <a:bodyPr lIns="0" tIns="0" rIns="0" bIns="0" rtlCol="0" anchor="t">
            <a:spAutoFit/>
          </a:bodyPr>
          <a:lstStyle/>
          <a:p>
            <a:pPr algn="ctr">
              <a:lnSpc>
                <a:spcPts val="4198"/>
              </a:lnSpc>
            </a:pPr>
            <a:r>
              <a:rPr lang="en-US" sz="2209">
                <a:solidFill>
                  <a:srgbClr val="FFFFFF"/>
                </a:solidFill>
                <a:latin typeface="Inter"/>
              </a:rPr>
              <a:t>Models utilizing basic statistical methods provided essential insights into how these well-known factors contributed to stroke risk</a:t>
            </a:r>
          </a:p>
        </p:txBody>
      </p:sp>
      <p:sp>
        <p:nvSpPr>
          <p:cNvPr id="16" name="TextBox 16"/>
          <p:cNvSpPr txBox="1"/>
          <p:nvPr/>
        </p:nvSpPr>
        <p:spPr>
          <a:xfrm>
            <a:off x="13400392" y="721562"/>
            <a:ext cx="4433197" cy="785727"/>
          </a:xfrm>
          <a:prstGeom prst="rect">
            <a:avLst/>
          </a:prstGeom>
        </p:spPr>
        <p:txBody>
          <a:bodyPr lIns="0" tIns="0" rIns="0" bIns="0" rtlCol="0" anchor="t">
            <a:spAutoFit/>
          </a:bodyPr>
          <a:lstStyle/>
          <a:p>
            <a:pPr algn="ctr">
              <a:lnSpc>
                <a:spcPts val="5788"/>
              </a:lnSpc>
            </a:pPr>
            <a:r>
              <a:rPr lang="en-US" sz="6292">
                <a:solidFill>
                  <a:srgbClr val="000000"/>
                </a:solidFill>
                <a:latin typeface="Montserrat Classic Bold"/>
              </a:rPr>
              <a:t>NEW</a:t>
            </a:r>
          </a:p>
        </p:txBody>
      </p:sp>
      <p:sp>
        <p:nvSpPr>
          <p:cNvPr id="17" name="TextBox 17"/>
          <p:cNvSpPr txBox="1"/>
          <p:nvPr/>
        </p:nvSpPr>
        <p:spPr>
          <a:xfrm>
            <a:off x="13400392" y="2330128"/>
            <a:ext cx="4431917" cy="6756781"/>
          </a:xfrm>
          <a:prstGeom prst="rect">
            <a:avLst/>
          </a:prstGeom>
        </p:spPr>
        <p:txBody>
          <a:bodyPr lIns="0" tIns="0" rIns="0" bIns="0" rtlCol="0" anchor="t">
            <a:spAutoFit/>
          </a:bodyPr>
          <a:lstStyle/>
          <a:p>
            <a:pPr algn="ctr">
              <a:lnSpc>
                <a:spcPts val="4199"/>
              </a:lnSpc>
            </a:pPr>
            <a:r>
              <a:rPr lang="en-US" sz="2210">
                <a:solidFill>
                  <a:srgbClr val="FFFFFF"/>
                </a:solidFill>
                <a:latin typeface="Inter"/>
              </a:rPr>
              <a:t>The study improves stroke risk analysis by using </a:t>
            </a:r>
            <a:r>
              <a:rPr lang="en-US" sz="2210">
                <a:solidFill>
                  <a:srgbClr val="FFFFFF"/>
                </a:solidFill>
                <a:latin typeface="Inter Bold Italics"/>
              </a:rPr>
              <a:t>Neural Networks</a:t>
            </a:r>
            <a:r>
              <a:rPr lang="en-US" sz="2210">
                <a:solidFill>
                  <a:srgbClr val="FFFFFF"/>
                </a:solidFill>
                <a:latin typeface="Inter"/>
              </a:rPr>
              <a:t> and </a:t>
            </a:r>
            <a:r>
              <a:rPr lang="en-US" sz="2210">
                <a:solidFill>
                  <a:srgbClr val="FFFFFF"/>
                </a:solidFill>
                <a:latin typeface="Inter Bold Italics"/>
              </a:rPr>
              <a:t>SMOTE</a:t>
            </a:r>
            <a:r>
              <a:rPr lang="en-US" sz="2210">
                <a:solidFill>
                  <a:srgbClr val="FFFFFF"/>
                </a:solidFill>
                <a:latin typeface="Inter"/>
              </a:rPr>
              <a:t> to address data imbalance. </a:t>
            </a:r>
          </a:p>
          <a:p>
            <a:pPr algn="ctr">
              <a:lnSpc>
                <a:spcPts val="4199"/>
              </a:lnSpc>
            </a:pPr>
            <a:endParaRPr lang="en-US" sz="2210">
              <a:solidFill>
                <a:srgbClr val="FFFFFF"/>
              </a:solidFill>
              <a:latin typeface="Inter"/>
            </a:endParaRPr>
          </a:p>
          <a:p>
            <a:pPr algn="ctr">
              <a:lnSpc>
                <a:spcPts val="4199"/>
              </a:lnSpc>
            </a:pPr>
            <a:r>
              <a:rPr lang="en-US" sz="2210">
                <a:solidFill>
                  <a:srgbClr val="FFFFFF"/>
                </a:solidFill>
                <a:latin typeface="Inter"/>
              </a:rPr>
              <a:t>SMOTE </a:t>
            </a:r>
            <a:r>
              <a:rPr lang="en-US" sz="2210">
                <a:solidFill>
                  <a:srgbClr val="FFFFFF"/>
                </a:solidFill>
                <a:latin typeface="Inter Bold Italics"/>
              </a:rPr>
              <a:t>creates synthetic samples</a:t>
            </a:r>
            <a:r>
              <a:rPr lang="en-US" sz="2210">
                <a:solidFill>
                  <a:srgbClr val="FFFFFF"/>
                </a:solidFill>
                <a:latin typeface="Inter"/>
              </a:rPr>
              <a:t> for the minority class, enhancing model performance by balancing class distribution. </a:t>
            </a:r>
          </a:p>
          <a:p>
            <a:pPr algn="ctr">
              <a:lnSpc>
                <a:spcPts val="4199"/>
              </a:lnSpc>
            </a:pPr>
            <a:endParaRPr lang="en-US" sz="2210">
              <a:solidFill>
                <a:srgbClr val="FFFFFF"/>
              </a:solidFill>
              <a:latin typeface="Inter"/>
            </a:endParaRPr>
          </a:p>
          <a:p>
            <a:pPr algn="ctr">
              <a:lnSpc>
                <a:spcPts val="4199"/>
              </a:lnSpc>
            </a:pPr>
            <a:r>
              <a:rPr lang="en-US" sz="2210">
                <a:solidFill>
                  <a:srgbClr val="FFFFFF"/>
                </a:solidFill>
                <a:latin typeface="Inter"/>
              </a:rPr>
              <a:t>This method leads to more accurate predictions of stroke risk.</a:t>
            </a:r>
          </a:p>
        </p:txBody>
      </p:sp>
      <p:sp>
        <p:nvSpPr>
          <p:cNvPr id="18" name="TextBox 18"/>
          <p:cNvSpPr txBox="1"/>
          <p:nvPr/>
        </p:nvSpPr>
        <p:spPr>
          <a:xfrm rot="-5400000">
            <a:off x="-1815042" y="4199084"/>
            <a:ext cx="7454853" cy="1888831"/>
          </a:xfrm>
          <a:prstGeom prst="rect">
            <a:avLst/>
          </a:prstGeom>
        </p:spPr>
        <p:txBody>
          <a:bodyPr lIns="0" tIns="0" rIns="0" bIns="0" rtlCol="0" anchor="t">
            <a:spAutoFit/>
          </a:bodyPr>
          <a:lstStyle/>
          <a:p>
            <a:pPr algn="ctr">
              <a:lnSpc>
                <a:spcPts val="7076"/>
              </a:lnSpc>
            </a:pPr>
            <a:r>
              <a:rPr lang="en-US" sz="8228" spc="-501">
                <a:solidFill>
                  <a:srgbClr val="000000"/>
                </a:solidFill>
                <a:latin typeface="Montserrat Classic Bold"/>
              </a:rPr>
              <a:t>REAL-WORLD APPLICATION</a:t>
            </a:r>
          </a:p>
        </p:txBody>
      </p:sp>
      <p:sp>
        <p:nvSpPr>
          <p:cNvPr id="19" name="TextBox 19"/>
          <p:cNvSpPr txBox="1"/>
          <p:nvPr/>
        </p:nvSpPr>
        <p:spPr>
          <a:xfrm>
            <a:off x="17192482" y="9224461"/>
            <a:ext cx="1095518" cy="1062539"/>
          </a:xfrm>
          <a:prstGeom prst="rect">
            <a:avLst/>
          </a:prstGeom>
        </p:spPr>
        <p:txBody>
          <a:bodyPr lIns="0" tIns="0" rIns="0" bIns="0" rtlCol="0" anchor="t">
            <a:spAutoFit/>
          </a:bodyPr>
          <a:lstStyle/>
          <a:p>
            <a:pPr algn="ctr">
              <a:lnSpc>
                <a:spcPts val="8634"/>
              </a:lnSpc>
            </a:pPr>
            <a:r>
              <a:rPr lang="en-US" sz="6167" spc="-345">
                <a:solidFill>
                  <a:srgbClr val="FFFFFF"/>
                </a:solidFill>
                <a:latin typeface="Inter Bold"/>
              </a:rPr>
              <a:t>07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4020702" y="0"/>
            <a:ext cx="6160453" cy="10287000"/>
            <a:chOff x="0" y="0"/>
            <a:chExt cx="1273498" cy="2126544"/>
          </a:xfrm>
        </p:grpSpPr>
        <p:sp>
          <p:nvSpPr>
            <p:cNvPr id="3" name="Freeform 3"/>
            <p:cNvSpPr/>
            <p:nvPr/>
          </p:nvSpPr>
          <p:spPr>
            <a:xfrm>
              <a:off x="0" y="0"/>
              <a:ext cx="1273498" cy="2126544"/>
            </a:xfrm>
            <a:custGeom>
              <a:avLst/>
              <a:gdLst/>
              <a:ahLst/>
              <a:cxnLst/>
              <a:rect l="l" t="t" r="r" b="b"/>
              <a:pathLst>
                <a:path w="1273498" h="2126544">
                  <a:moveTo>
                    <a:pt x="0" y="0"/>
                  </a:moveTo>
                  <a:lnTo>
                    <a:pt x="1273498" y="0"/>
                  </a:lnTo>
                  <a:lnTo>
                    <a:pt x="1273498" y="2126544"/>
                  </a:lnTo>
                  <a:lnTo>
                    <a:pt x="0" y="2126544"/>
                  </a:lnTo>
                  <a:close/>
                </a:path>
              </a:pathLst>
            </a:custGeom>
            <a:solidFill>
              <a:srgbClr val="0964D8"/>
            </a:solidFill>
          </p:spPr>
          <p:txBody>
            <a:bodyPr/>
            <a:lstStyle/>
            <a:p>
              <a:endParaRPr lang="en-US"/>
            </a:p>
          </p:txBody>
        </p:sp>
      </p:grpSp>
      <p:grpSp>
        <p:nvGrpSpPr>
          <p:cNvPr id="4" name="Group 4"/>
          <p:cNvGrpSpPr/>
          <p:nvPr/>
        </p:nvGrpSpPr>
        <p:grpSpPr>
          <a:xfrm>
            <a:off x="10181155" y="337780"/>
            <a:ext cx="7777879" cy="9611441"/>
            <a:chOff x="0" y="0"/>
            <a:chExt cx="10370506" cy="12815254"/>
          </a:xfrm>
        </p:grpSpPr>
        <p:pic>
          <p:nvPicPr>
            <p:cNvPr id="5" name="Picture 5"/>
            <p:cNvPicPr>
              <a:picLocks noChangeAspect="1"/>
            </p:cNvPicPr>
            <p:nvPr/>
          </p:nvPicPr>
          <p:blipFill>
            <a:blip r:embed="rId2"/>
            <a:srcRect l="29599" r="24881"/>
            <a:stretch>
              <a:fillRect/>
            </a:stretch>
          </p:blipFill>
          <p:spPr>
            <a:xfrm>
              <a:off x="0" y="0"/>
              <a:ext cx="10370506" cy="12815254"/>
            </a:xfrm>
            <a:prstGeom prst="rect">
              <a:avLst/>
            </a:prstGeom>
          </p:spPr>
        </p:pic>
      </p:grpSp>
      <p:sp>
        <p:nvSpPr>
          <p:cNvPr id="6" name="Freeform 6"/>
          <p:cNvSpPr/>
          <p:nvPr/>
        </p:nvSpPr>
        <p:spPr>
          <a:xfrm>
            <a:off x="12941634" y="6142470"/>
            <a:ext cx="2256921" cy="835061"/>
          </a:xfrm>
          <a:custGeom>
            <a:avLst/>
            <a:gdLst/>
            <a:ahLst/>
            <a:cxnLst/>
            <a:rect l="l" t="t" r="r" b="b"/>
            <a:pathLst>
              <a:path w="2256921" h="835061">
                <a:moveTo>
                  <a:pt x="0" y="0"/>
                </a:moveTo>
                <a:lnTo>
                  <a:pt x="2256921" y="0"/>
                </a:lnTo>
                <a:lnTo>
                  <a:pt x="2256921" y="835060"/>
                </a:lnTo>
                <a:lnTo>
                  <a:pt x="0" y="835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434446" y="5665776"/>
            <a:ext cx="5332964" cy="476693"/>
            <a:chOff x="0" y="0"/>
            <a:chExt cx="1404567" cy="125549"/>
          </a:xfrm>
        </p:grpSpPr>
        <p:sp>
          <p:nvSpPr>
            <p:cNvPr id="8" name="Freeform 8"/>
            <p:cNvSpPr/>
            <p:nvPr/>
          </p:nvSpPr>
          <p:spPr>
            <a:xfrm>
              <a:off x="0" y="0"/>
              <a:ext cx="1404567" cy="125549"/>
            </a:xfrm>
            <a:custGeom>
              <a:avLst/>
              <a:gdLst/>
              <a:ahLst/>
              <a:cxnLst/>
              <a:rect l="l" t="t" r="r" b="b"/>
              <a:pathLst>
                <a:path w="1404567" h="125549">
                  <a:moveTo>
                    <a:pt x="62774" y="0"/>
                  </a:moveTo>
                  <a:lnTo>
                    <a:pt x="1341792" y="0"/>
                  </a:lnTo>
                  <a:cubicBezTo>
                    <a:pt x="1358441" y="0"/>
                    <a:pt x="1374408" y="6614"/>
                    <a:pt x="1386181" y="18386"/>
                  </a:cubicBezTo>
                  <a:cubicBezTo>
                    <a:pt x="1397953" y="30159"/>
                    <a:pt x="1404567" y="46126"/>
                    <a:pt x="1404567" y="62774"/>
                  </a:cubicBezTo>
                  <a:lnTo>
                    <a:pt x="1404567" y="62774"/>
                  </a:lnTo>
                  <a:cubicBezTo>
                    <a:pt x="1404567" y="79423"/>
                    <a:pt x="1397953" y="95390"/>
                    <a:pt x="1386181" y="107163"/>
                  </a:cubicBezTo>
                  <a:cubicBezTo>
                    <a:pt x="1374408" y="118935"/>
                    <a:pt x="1358441" y="125549"/>
                    <a:pt x="1341792" y="125549"/>
                  </a:cubicBezTo>
                  <a:lnTo>
                    <a:pt x="62774" y="125549"/>
                  </a:lnTo>
                  <a:cubicBezTo>
                    <a:pt x="46126" y="125549"/>
                    <a:pt x="30159" y="118935"/>
                    <a:pt x="18386" y="107163"/>
                  </a:cubicBezTo>
                  <a:cubicBezTo>
                    <a:pt x="6614" y="95390"/>
                    <a:pt x="0" y="79423"/>
                    <a:pt x="0" y="62774"/>
                  </a:cubicBezTo>
                  <a:lnTo>
                    <a:pt x="0" y="62774"/>
                  </a:lnTo>
                  <a:cubicBezTo>
                    <a:pt x="0" y="46126"/>
                    <a:pt x="6614" y="30159"/>
                    <a:pt x="18386" y="18386"/>
                  </a:cubicBezTo>
                  <a:cubicBezTo>
                    <a:pt x="30159" y="6614"/>
                    <a:pt x="46126" y="0"/>
                    <a:pt x="62774" y="0"/>
                  </a:cubicBezTo>
                  <a:close/>
                </a:path>
              </a:pathLst>
            </a:custGeom>
            <a:solidFill>
              <a:srgbClr val="FF3131"/>
            </a:solidFill>
          </p:spPr>
          <p:txBody>
            <a:bodyPr/>
            <a:lstStyle/>
            <a:p>
              <a:endParaRPr lang="en-US"/>
            </a:p>
          </p:txBody>
        </p:sp>
        <p:sp>
          <p:nvSpPr>
            <p:cNvPr id="9" name="TextBox 9"/>
            <p:cNvSpPr txBox="1"/>
            <p:nvPr/>
          </p:nvSpPr>
          <p:spPr>
            <a:xfrm>
              <a:off x="0" y="9525"/>
              <a:ext cx="1404567" cy="116024"/>
            </a:xfrm>
            <a:prstGeom prst="rect">
              <a:avLst/>
            </a:prstGeom>
          </p:spPr>
          <p:txBody>
            <a:bodyPr lIns="50800" tIns="50800" rIns="50800" bIns="50800" rtlCol="0" anchor="ctr"/>
            <a:lstStyle/>
            <a:p>
              <a:pPr algn="ctr">
                <a:lnSpc>
                  <a:spcPts val="2242"/>
                </a:lnSpc>
              </a:pPr>
              <a:endParaRPr/>
            </a:p>
          </p:txBody>
        </p:sp>
      </p:grpSp>
      <p:sp>
        <p:nvSpPr>
          <p:cNvPr id="10" name="TextBox 10"/>
          <p:cNvSpPr txBox="1"/>
          <p:nvPr/>
        </p:nvSpPr>
        <p:spPr>
          <a:xfrm rot="-5400000">
            <a:off x="-790822" y="4199084"/>
            <a:ext cx="5851725" cy="1888831"/>
          </a:xfrm>
          <a:prstGeom prst="rect">
            <a:avLst/>
          </a:prstGeom>
        </p:spPr>
        <p:txBody>
          <a:bodyPr lIns="0" tIns="0" rIns="0" bIns="0" rtlCol="0" anchor="t">
            <a:spAutoFit/>
          </a:bodyPr>
          <a:lstStyle/>
          <a:p>
            <a:pPr algn="ctr">
              <a:lnSpc>
                <a:spcPts val="7076"/>
              </a:lnSpc>
            </a:pPr>
            <a:r>
              <a:rPr lang="en-US" sz="8228" spc="-501">
                <a:solidFill>
                  <a:srgbClr val="000000"/>
                </a:solidFill>
                <a:latin typeface="Montserrat Classic Bold"/>
              </a:rPr>
              <a:t>TABLE OF CONTENTS</a:t>
            </a:r>
          </a:p>
        </p:txBody>
      </p:sp>
      <p:sp>
        <p:nvSpPr>
          <p:cNvPr id="11" name="TextBox 11"/>
          <p:cNvSpPr txBox="1"/>
          <p:nvPr/>
        </p:nvSpPr>
        <p:spPr>
          <a:xfrm>
            <a:off x="4870035" y="292475"/>
            <a:ext cx="4461786" cy="9507539"/>
          </a:xfrm>
          <a:prstGeom prst="rect">
            <a:avLst/>
          </a:prstGeom>
        </p:spPr>
        <p:txBody>
          <a:bodyPr lIns="0" tIns="0" rIns="0" bIns="0" rtlCol="0" anchor="t">
            <a:spAutoFit/>
          </a:bodyPr>
          <a:lstStyle/>
          <a:p>
            <a:pPr algn="just">
              <a:lnSpc>
                <a:spcPts val="6326"/>
              </a:lnSpc>
            </a:pPr>
            <a:r>
              <a:rPr lang="en-US" sz="2530" dirty="0">
                <a:solidFill>
                  <a:srgbClr val="FFFFFF"/>
                </a:solidFill>
                <a:latin typeface="Inter"/>
              </a:rPr>
              <a:t>Introduction</a:t>
            </a:r>
          </a:p>
          <a:p>
            <a:pPr marL="309516" lvl="1" indent="-154758" algn="just">
              <a:lnSpc>
                <a:spcPts val="3584"/>
              </a:lnSpc>
              <a:buFont typeface="Arial"/>
              <a:buChar char="•"/>
            </a:pPr>
            <a:r>
              <a:rPr lang="en-US" sz="1433" dirty="0">
                <a:solidFill>
                  <a:srgbClr val="FFFFFF"/>
                </a:solidFill>
                <a:latin typeface="Inter"/>
              </a:rPr>
              <a:t>Meet Bob...............................................................1</a:t>
            </a:r>
          </a:p>
          <a:p>
            <a:pPr marL="309516" lvl="1" indent="-154758" algn="just">
              <a:lnSpc>
                <a:spcPts val="3584"/>
              </a:lnSpc>
              <a:buFont typeface="Arial"/>
              <a:buChar char="•"/>
            </a:pPr>
            <a:r>
              <a:rPr lang="en-US" sz="1433" dirty="0">
                <a:solidFill>
                  <a:srgbClr val="FFFFFF"/>
                </a:solidFill>
                <a:latin typeface="Inter"/>
              </a:rPr>
              <a:t>Stroke Statistics...................................................2</a:t>
            </a:r>
          </a:p>
          <a:p>
            <a:pPr marL="309516" lvl="1" indent="-154758" algn="just">
              <a:lnSpc>
                <a:spcPts val="3584"/>
              </a:lnSpc>
              <a:buFont typeface="Arial"/>
              <a:buChar char="•"/>
            </a:pPr>
            <a:r>
              <a:rPr lang="en-US" sz="1433" dirty="0">
                <a:solidFill>
                  <a:srgbClr val="FFFFFF"/>
                </a:solidFill>
                <a:latin typeface="Inter"/>
              </a:rPr>
              <a:t>Objectives of the Study.......................................3</a:t>
            </a:r>
          </a:p>
          <a:p>
            <a:pPr algn="just">
              <a:lnSpc>
                <a:spcPts val="6326"/>
              </a:lnSpc>
            </a:pPr>
            <a:r>
              <a:rPr lang="en-US" sz="2530" dirty="0">
                <a:solidFill>
                  <a:srgbClr val="FFFFFF"/>
                </a:solidFill>
                <a:latin typeface="Inter"/>
              </a:rPr>
              <a:t>Overview of Data Variables</a:t>
            </a:r>
          </a:p>
          <a:p>
            <a:pPr marL="309516" lvl="1" indent="-154758" algn="just">
              <a:lnSpc>
                <a:spcPts val="3584"/>
              </a:lnSpc>
              <a:buFont typeface="Arial"/>
              <a:buChar char="•"/>
            </a:pPr>
            <a:r>
              <a:rPr lang="en-US" sz="1433" dirty="0">
                <a:solidFill>
                  <a:srgbClr val="FFFFFF"/>
                </a:solidFill>
                <a:latin typeface="Inter"/>
              </a:rPr>
              <a:t>Visualization of Data............................................5</a:t>
            </a:r>
          </a:p>
          <a:p>
            <a:pPr algn="just">
              <a:lnSpc>
                <a:spcPts val="6326"/>
              </a:lnSpc>
            </a:pPr>
            <a:r>
              <a:rPr lang="en-US" sz="2530" dirty="0">
                <a:solidFill>
                  <a:srgbClr val="FFFFFF"/>
                </a:solidFill>
                <a:latin typeface="Inter"/>
              </a:rPr>
              <a:t>Data Pre-Processing</a:t>
            </a:r>
          </a:p>
          <a:p>
            <a:pPr marL="309937" lvl="1" indent="-154969" algn="just">
              <a:lnSpc>
                <a:spcPts val="3588"/>
              </a:lnSpc>
              <a:buFont typeface="Arial"/>
              <a:buChar char="•"/>
            </a:pPr>
            <a:r>
              <a:rPr lang="en-US" sz="1435" dirty="0">
                <a:solidFill>
                  <a:srgbClr val="FFFFFF"/>
                </a:solidFill>
                <a:latin typeface="Inter"/>
              </a:rPr>
              <a:t>Cleansing, Transforming, Balancing...................6</a:t>
            </a:r>
          </a:p>
          <a:p>
            <a:pPr marL="309937" lvl="1" indent="-154969" algn="just">
              <a:lnSpc>
                <a:spcPts val="3588"/>
              </a:lnSpc>
              <a:buFont typeface="Arial"/>
              <a:buChar char="•"/>
            </a:pPr>
            <a:r>
              <a:rPr lang="en-US" sz="1435" dirty="0">
                <a:solidFill>
                  <a:srgbClr val="FFFFFF"/>
                </a:solidFill>
                <a:latin typeface="Inter"/>
              </a:rPr>
              <a:t>Previous/New Applications..................................7</a:t>
            </a:r>
          </a:p>
          <a:p>
            <a:pPr algn="just">
              <a:lnSpc>
                <a:spcPts val="6326"/>
              </a:lnSpc>
            </a:pPr>
            <a:r>
              <a:rPr lang="en-US" sz="2530" dirty="0">
                <a:solidFill>
                  <a:srgbClr val="FFFFFF"/>
                </a:solidFill>
                <a:latin typeface="Inter"/>
              </a:rPr>
              <a:t>Predictive Modeling</a:t>
            </a:r>
          </a:p>
          <a:p>
            <a:pPr marL="309937" lvl="1" indent="-154969" algn="just">
              <a:lnSpc>
                <a:spcPts val="3588"/>
              </a:lnSpc>
              <a:buFont typeface="Arial"/>
              <a:buChar char="•"/>
            </a:pPr>
            <a:r>
              <a:rPr lang="en-US" sz="1435" dirty="0">
                <a:solidFill>
                  <a:srgbClr val="FFFFFF"/>
                </a:solidFill>
                <a:latin typeface="Inter"/>
              </a:rPr>
              <a:t>Log Regression.....................................................8</a:t>
            </a:r>
          </a:p>
          <a:p>
            <a:pPr marL="309937" lvl="1" indent="-154969" algn="just">
              <a:lnSpc>
                <a:spcPts val="3588"/>
              </a:lnSpc>
              <a:buFont typeface="Arial"/>
              <a:buChar char="•"/>
            </a:pPr>
            <a:r>
              <a:rPr lang="en-US" sz="1435" dirty="0">
                <a:solidFill>
                  <a:srgbClr val="FFFFFF"/>
                </a:solidFill>
                <a:latin typeface="Inter"/>
              </a:rPr>
              <a:t>KNN.......................................................................9</a:t>
            </a:r>
          </a:p>
          <a:p>
            <a:pPr marL="309937" lvl="1" indent="-154969" algn="just">
              <a:lnSpc>
                <a:spcPts val="3588"/>
              </a:lnSpc>
              <a:buFont typeface="Arial"/>
              <a:buChar char="•"/>
            </a:pPr>
            <a:r>
              <a:rPr lang="en-US" sz="1435" dirty="0">
                <a:solidFill>
                  <a:srgbClr val="FFFFFF"/>
                </a:solidFill>
                <a:latin typeface="Inter"/>
              </a:rPr>
              <a:t>Decision Trees....................................................10</a:t>
            </a:r>
          </a:p>
          <a:p>
            <a:pPr marL="309937" lvl="1" indent="-154969" algn="just">
              <a:lnSpc>
                <a:spcPts val="3588"/>
              </a:lnSpc>
              <a:buFont typeface="Arial"/>
              <a:buChar char="•"/>
            </a:pPr>
            <a:r>
              <a:rPr lang="en-US" sz="1435" dirty="0">
                <a:solidFill>
                  <a:srgbClr val="FFFFFF"/>
                </a:solidFill>
                <a:latin typeface="Inter"/>
              </a:rPr>
              <a:t>Random Forest....................................................11</a:t>
            </a:r>
          </a:p>
          <a:p>
            <a:pPr marL="309937" lvl="1" indent="-154969" algn="just">
              <a:lnSpc>
                <a:spcPts val="3588"/>
              </a:lnSpc>
              <a:buFont typeface="Arial"/>
              <a:buChar char="•"/>
            </a:pPr>
            <a:r>
              <a:rPr lang="en-US" sz="1435" dirty="0">
                <a:solidFill>
                  <a:srgbClr val="FFFFFF"/>
                </a:solidFill>
                <a:latin typeface="Inter"/>
              </a:rPr>
              <a:t>Neural Networks.................................................12</a:t>
            </a:r>
          </a:p>
          <a:p>
            <a:pPr algn="just">
              <a:lnSpc>
                <a:spcPts val="6326"/>
              </a:lnSpc>
            </a:pPr>
            <a:r>
              <a:rPr lang="en-US" sz="2530" dirty="0">
                <a:solidFill>
                  <a:srgbClr val="FFFFFF"/>
                </a:solidFill>
                <a:latin typeface="Inter"/>
              </a:rPr>
              <a:t>Conclusion</a:t>
            </a:r>
          </a:p>
          <a:p>
            <a:pPr marL="310896" lvl="1" indent="-155448" algn="just">
              <a:lnSpc>
                <a:spcPts val="3600"/>
              </a:lnSpc>
              <a:buFont typeface="Arial"/>
              <a:buChar char="•"/>
            </a:pPr>
            <a:r>
              <a:rPr lang="en-US" sz="1439" dirty="0">
                <a:solidFill>
                  <a:srgbClr val="FFFFFF"/>
                </a:solidFill>
                <a:latin typeface="Inter"/>
              </a:rPr>
              <a:t>Recommendation................................................13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852864" cy="5143500"/>
            <a:chOff x="0" y="0"/>
            <a:chExt cx="3229549" cy="1876363"/>
          </a:xfrm>
        </p:grpSpPr>
        <p:sp>
          <p:nvSpPr>
            <p:cNvPr id="3" name="Freeform 3"/>
            <p:cNvSpPr/>
            <p:nvPr/>
          </p:nvSpPr>
          <p:spPr>
            <a:xfrm>
              <a:off x="0" y="0"/>
              <a:ext cx="3229549" cy="1876363"/>
            </a:xfrm>
            <a:custGeom>
              <a:avLst/>
              <a:gdLst/>
              <a:ahLst/>
              <a:cxnLst/>
              <a:rect l="l" t="t" r="r" b="b"/>
              <a:pathLst>
                <a:path w="3229549" h="1876363">
                  <a:moveTo>
                    <a:pt x="0" y="0"/>
                  </a:moveTo>
                  <a:lnTo>
                    <a:pt x="3229549" y="0"/>
                  </a:lnTo>
                  <a:lnTo>
                    <a:pt x="3229549" y="1876363"/>
                  </a:lnTo>
                  <a:lnTo>
                    <a:pt x="0" y="1876363"/>
                  </a:lnTo>
                  <a:close/>
                </a:path>
              </a:pathLst>
            </a:custGeom>
            <a:solidFill>
              <a:srgbClr val="0964D8"/>
            </a:solidFill>
          </p:spPr>
          <p:txBody>
            <a:bodyPr/>
            <a:lstStyle/>
            <a:p>
              <a:endParaRPr lang="en-US"/>
            </a:p>
          </p:txBody>
        </p:sp>
      </p:grpSp>
      <p:grpSp>
        <p:nvGrpSpPr>
          <p:cNvPr id="4" name="Group 4"/>
          <p:cNvGrpSpPr/>
          <p:nvPr/>
        </p:nvGrpSpPr>
        <p:grpSpPr>
          <a:xfrm>
            <a:off x="8852864" y="0"/>
            <a:ext cx="9435136" cy="5143500"/>
            <a:chOff x="0" y="0"/>
            <a:chExt cx="3441963" cy="1876363"/>
          </a:xfrm>
        </p:grpSpPr>
        <p:sp>
          <p:nvSpPr>
            <p:cNvPr id="5" name="Freeform 5"/>
            <p:cNvSpPr/>
            <p:nvPr/>
          </p:nvSpPr>
          <p:spPr>
            <a:xfrm>
              <a:off x="0" y="0"/>
              <a:ext cx="3441963" cy="1876363"/>
            </a:xfrm>
            <a:custGeom>
              <a:avLst/>
              <a:gdLst/>
              <a:ahLst/>
              <a:cxnLst/>
              <a:rect l="l" t="t" r="r" b="b"/>
              <a:pathLst>
                <a:path w="3441963" h="1876363">
                  <a:moveTo>
                    <a:pt x="0" y="0"/>
                  </a:moveTo>
                  <a:lnTo>
                    <a:pt x="3441963" y="0"/>
                  </a:lnTo>
                  <a:lnTo>
                    <a:pt x="3441963" y="1876363"/>
                  </a:lnTo>
                  <a:lnTo>
                    <a:pt x="0" y="1876363"/>
                  </a:lnTo>
                  <a:close/>
                </a:path>
              </a:pathLst>
            </a:custGeom>
            <a:solidFill>
              <a:srgbClr val="0964D8"/>
            </a:solidFill>
          </p:spPr>
          <p:txBody>
            <a:bodyPr/>
            <a:lstStyle/>
            <a:p>
              <a:endParaRPr lang="en-US"/>
            </a:p>
          </p:txBody>
        </p:sp>
      </p:grpSp>
      <p:grpSp>
        <p:nvGrpSpPr>
          <p:cNvPr id="6" name="Group 6"/>
          <p:cNvGrpSpPr/>
          <p:nvPr/>
        </p:nvGrpSpPr>
        <p:grpSpPr>
          <a:xfrm>
            <a:off x="8852864" y="3904290"/>
            <a:ext cx="9586992" cy="6944218"/>
            <a:chOff x="0" y="0"/>
            <a:chExt cx="3335756" cy="2416213"/>
          </a:xfrm>
        </p:grpSpPr>
        <p:sp>
          <p:nvSpPr>
            <p:cNvPr id="7" name="Freeform 7"/>
            <p:cNvSpPr/>
            <p:nvPr/>
          </p:nvSpPr>
          <p:spPr>
            <a:xfrm>
              <a:off x="0" y="0"/>
              <a:ext cx="3335756" cy="2416213"/>
            </a:xfrm>
            <a:custGeom>
              <a:avLst/>
              <a:gdLst/>
              <a:ahLst/>
              <a:cxnLst/>
              <a:rect l="l" t="t" r="r" b="b"/>
              <a:pathLst>
                <a:path w="3335756" h="2416213">
                  <a:moveTo>
                    <a:pt x="0" y="0"/>
                  </a:moveTo>
                  <a:lnTo>
                    <a:pt x="3335756" y="0"/>
                  </a:lnTo>
                  <a:lnTo>
                    <a:pt x="3335756" y="2416213"/>
                  </a:lnTo>
                  <a:lnTo>
                    <a:pt x="0" y="2416213"/>
                  </a:lnTo>
                  <a:close/>
                </a:path>
              </a:pathLst>
            </a:custGeom>
            <a:solidFill>
              <a:srgbClr val="FFFFFF"/>
            </a:solidFill>
          </p:spPr>
          <p:txBody>
            <a:bodyPr/>
            <a:lstStyle/>
            <a:p>
              <a:endParaRPr lang="en-US"/>
            </a:p>
          </p:txBody>
        </p:sp>
      </p:grpSp>
      <p:sp>
        <p:nvSpPr>
          <p:cNvPr id="8" name="Freeform 8"/>
          <p:cNvSpPr/>
          <p:nvPr/>
        </p:nvSpPr>
        <p:spPr>
          <a:xfrm>
            <a:off x="1379712" y="125989"/>
            <a:ext cx="6093439" cy="4891522"/>
          </a:xfrm>
          <a:custGeom>
            <a:avLst/>
            <a:gdLst/>
            <a:ahLst/>
            <a:cxnLst/>
            <a:rect l="l" t="t" r="r" b="b"/>
            <a:pathLst>
              <a:path w="6093439" h="4891522">
                <a:moveTo>
                  <a:pt x="0" y="0"/>
                </a:moveTo>
                <a:lnTo>
                  <a:pt x="6093439" y="0"/>
                </a:lnTo>
                <a:lnTo>
                  <a:pt x="6093439" y="4891522"/>
                </a:lnTo>
                <a:lnTo>
                  <a:pt x="0" y="4891522"/>
                </a:lnTo>
                <a:lnTo>
                  <a:pt x="0" y="0"/>
                </a:lnTo>
                <a:close/>
              </a:path>
            </a:pathLst>
          </a:custGeom>
          <a:blipFill>
            <a:blip r:embed="rId2"/>
            <a:stretch>
              <a:fillRect/>
            </a:stretch>
          </a:blipFill>
        </p:spPr>
        <p:txBody>
          <a:bodyPr/>
          <a:lstStyle/>
          <a:p>
            <a:endParaRPr lang="en-US"/>
          </a:p>
        </p:txBody>
      </p:sp>
      <p:sp>
        <p:nvSpPr>
          <p:cNvPr id="9" name="Freeform 9"/>
          <p:cNvSpPr/>
          <p:nvPr/>
        </p:nvSpPr>
        <p:spPr>
          <a:xfrm>
            <a:off x="1315381" y="5261983"/>
            <a:ext cx="6157771" cy="4906534"/>
          </a:xfrm>
          <a:custGeom>
            <a:avLst/>
            <a:gdLst/>
            <a:ahLst/>
            <a:cxnLst/>
            <a:rect l="l" t="t" r="r" b="b"/>
            <a:pathLst>
              <a:path w="6157771" h="4906534">
                <a:moveTo>
                  <a:pt x="0" y="0"/>
                </a:moveTo>
                <a:lnTo>
                  <a:pt x="6157770" y="0"/>
                </a:lnTo>
                <a:lnTo>
                  <a:pt x="6157770" y="4906534"/>
                </a:lnTo>
                <a:lnTo>
                  <a:pt x="0" y="4906534"/>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17192482" y="9224461"/>
            <a:ext cx="1095518" cy="1062539"/>
          </a:xfrm>
          <a:prstGeom prst="rect">
            <a:avLst/>
          </a:prstGeom>
        </p:spPr>
        <p:txBody>
          <a:bodyPr lIns="0" tIns="0" rIns="0" bIns="0" rtlCol="0" anchor="t">
            <a:spAutoFit/>
          </a:bodyPr>
          <a:lstStyle/>
          <a:p>
            <a:pPr algn="ctr">
              <a:lnSpc>
                <a:spcPts val="8634"/>
              </a:lnSpc>
            </a:pPr>
            <a:r>
              <a:rPr lang="en-US" sz="6167" spc="-345">
                <a:solidFill>
                  <a:srgbClr val="000000"/>
                </a:solidFill>
                <a:latin typeface="Inter Bold"/>
              </a:rPr>
              <a:t>09</a:t>
            </a:r>
          </a:p>
        </p:txBody>
      </p:sp>
      <p:sp>
        <p:nvSpPr>
          <p:cNvPr id="11" name="TextBox 11"/>
          <p:cNvSpPr txBox="1"/>
          <p:nvPr/>
        </p:nvSpPr>
        <p:spPr>
          <a:xfrm>
            <a:off x="10258761" y="1228725"/>
            <a:ext cx="6623342" cy="1821734"/>
          </a:xfrm>
          <a:prstGeom prst="rect">
            <a:avLst/>
          </a:prstGeom>
        </p:spPr>
        <p:txBody>
          <a:bodyPr lIns="0" tIns="0" rIns="0" bIns="0" rtlCol="0" anchor="t">
            <a:spAutoFit/>
          </a:bodyPr>
          <a:lstStyle/>
          <a:p>
            <a:pPr algn="ctr">
              <a:lnSpc>
                <a:spcPts val="6963"/>
              </a:lnSpc>
            </a:pPr>
            <a:r>
              <a:rPr lang="en-US" sz="7569">
                <a:solidFill>
                  <a:srgbClr val="FFFFFF"/>
                </a:solidFill>
                <a:latin typeface="Montserrat Classic Bold"/>
              </a:rPr>
              <a:t>LOG REGRESSION</a:t>
            </a:r>
          </a:p>
        </p:txBody>
      </p:sp>
      <p:sp>
        <p:nvSpPr>
          <p:cNvPr id="12" name="TextBox 12"/>
          <p:cNvSpPr txBox="1"/>
          <p:nvPr/>
        </p:nvSpPr>
        <p:spPr>
          <a:xfrm>
            <a:off x="9200897" y="4790678"/>
            <a:ext cx="8890927" cy="4275018"/>
          </a:xfrm>
          <a:prstGeom prst="rect">
            <a:avLst/>
          </a:prstGeom>
        </p:spPr>
        <p:txBody>
          <a:bodyPr lIns="0" tIns="0" rIns="0" bIns="0" rtlCol="0" anchor="t">
            <a:spAutoFit/>
          </a:bodyPr>
          <a:lstStyle/>
          <a:p>
            <a:pPr marL="581249" lvl="1" indent="-290625">
              <a:lnSpc>
                <a:spcPts val="3769"/>
              </a:lnSpc>
              <a:buFont typeface="Arial"/>
              <a:buChar char="•"/>
            </a:pPr>
            <a:r>
              <a:rPr lang="en-US" sz="2692">
                <a:solidFill>
                  <a:srgbClr val="000000"/>
                </a:solidFill>
                <a:latin typeface="Inter"/>
              </a:rPr>
              <a:t>Logistic Regression had an </a:t>
            </a:r>
            <a:r>
              <a:rPr lang="en-US" sz="2692">
                <a:solidFill>
                  <a:srgbClr val="000000"/>
                </a:solidFill>
                <a:latin typeface="Inter Bold"/>
              </a:rPr>
              <a:t>accuracy of 71.4%.</a:t>
            </a:r>
            <a:r>
              <a:rPr lang="en-US" sz="2692">
                <a:solidFill>
                  <a:srgbClr val="000000"/>
                </a:solidFill>
                <a:latin typeface="Inter"/>
              </a:rPr>
              <a:t> </a:t>
            </a:r>
          </a:p>
          <a:p>
            <a:pPr marL="581249" lvl="1" indent="-290625">
              <a:lnSpc>
                <a:spcPts val="3769"/>
              </a:lnSpc>
              <a:buFont typeface="Arial"/>
              <a:buChar char="•"/>
            </a:pPr>
            <a:r>
              <a:rPr lang="en-US" sz="2692">
                <a:solidFill>
                  <a:srgbClr val="000000"/>
                </a:solidFill>
                <a:latin typeface="Inter"/>
              </a:rPr>
              <a:t>Regularized with glmnet to address limitations like overfitting and multicollinearity</a:t>
            </a:r>
          </a:p>
          <a:p>
            <a:pPr marL="581249" lvl="1" indent="-290625">
              <a:lnSpc>
                <a:spcPts val="3769"/>
              </a:lnSpc>
              <a:buFont typeface="Arial"/>
              <a:buChar char="•"/>
            </a:pPr>
            <a:r>
              <a:rPr lang="en-US" sz="2692">
                <a:solidFill>
                  <a:srgbClr val="000000"/>
                </a:solidFill>
                <a:latin typeface="Inter"/>
              </a:rPr>
              <a:t>Showed </a:t>
            </a:r>
            <a:r>
              <a:rPr lang="en-US" sz="2692">
                <a:solidFill>
                  <a:srgbClr val="000000"/>
                </a:solidFill>
                <a:latin typeface="Inter Bold"/>
              </a:rPr>
              <a:t>similar performance</a:t>
            </a:r>
            <a:r>
              <a:rPr lang="en-US" sz="2692">
                <a:solidFill>
                  <a:srgbClr val="000000"/>
                </a:solidFill>
                <a:latin typeface="Inter"/>
              </a:rPr>
              <a:t>, glmnet accuracy was </a:t>
            </a:r>
            <a:r>
              <a:rPr lang="en-US" sz="2692">
                <a:solidFill>
                  <a:srgbClr val="000000"/>
                </a:solidFill>
                <a:latin typeface="Inter Bold"/>
              </a:rPr>
              <a:t>71.24%</a:t>
            </a:r>
            <a:r>
              <a:rPr lang="en-US" sz="2692">
                <a:solidFill>
                  <a:srgbClr val="000000"/>
                </a:solidFill>
                <a:latin typeface="Inter"/>
              </a:rPr>
              <a:t>. </a:t>
            </a:r>
          </a:p>
          <a:p>
            <a:pPr marL="581249" lvl="1" indent="-290625">
              <a:lnSpc>
                <a:spcPts val="3769"/>
              </a:lnSpc>
              <a:buFont typeface="Arial"/>
              <a:buChar char="•"/>
            </a:pPr>
            <a:r>
              <a:rPr lang="en-US" sz="2692">
                <a:solidFill>
                  <a:srgbClr val="000000"/>
                </a:solidFill>
                <a:latin typeface="Inter"/>
              </a:rPr>
              <a:t>ROC analysis demonstrated </a:t>
            </a:r>
            <a:r>
              <a:rPr lang="en-US" sz="2692">
                <a:solidFill>
                  <a:srgbClr val="000000"/>
                </a:solidFill>
                <a:latin typeface="Inter Bold"/>
              </a:rPr>
              <a:t>comparable performance for both models</a:t>
            </a:r>
            <a:r>
              <a:rPr lang="en-US" sz="2692">
                <a:solidFill>
                  <a:srgbClr val="000000"/>
                </a:solidFill>
                <a:latin typeface="Inter"/>
              </a:rPr>
              <a:t>, indicating that regularization did not significantly improve predictive capability. </a:t>
            </a:r>
          </a:p>
        </p:txBody>
      </p:sp>
      <p:sp>
        <p:nvSpPr>
          <p:cNvPr id="13" name="Freeform 13"/>
          <p:cNvSpPr/>
          <p:nvPr/>
        </p:nvSpPr>
        <p:spPr>
          <a:xfrm>
            <a:off x="16887361" y="414821"/>
            <a:ext cx="1042684" cy="956663"/>
          </a:xfrm>
          <a:custGeom>
            <a:avLst/>
            <a:gdLst/>
            <a:ahLst/>
            <a:cxnLst/>
            <a:rect l="l" t="t" r="r" b="b"/>
            <a:pathLst>
              <a:path w="1042684" h="956663">
                <a:moveTo>
                  <a:pt x="0" y="0"/>
                </a:moveTo>
                <a:lnTo>
                  <a:pt x="1042685" y="0"/>
                </a:lnTo>
                <a:lnTo>
                  <a:pt x="1042685" y="956663"/>
                </a:lnTo>
                <a:lnTo>
                  <a:pt x="0" y="956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64D8"/>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9824526" cy="5143500"/>
            <a:chOff x="0" y="0"/>
            <a:chExt cx="3584014" cy="1876363"/>
          </a:xfrm>
        </p:grpSpPr>
        <p:sp>
          <p:nvSpPr>
            <p:cNvPr id="3" name="Freeform 3"/>
            <p:cNvSpPr/>
            <p:nvPr/>
          </p:nvSpPr>
          <p:spPr>
            <a:xfrm>
              <a:off x="0" y="0"/>
              <a:ext cx="3584014" cy="1876363"/>
            </a:xfrm>
            <a:custGeom>
              <a:avLst/>
              <a:gdLst/>
              <a:ahLst/>
              <a:cxnLst/>
              <a:rect l="l" t="t" r="r" b="b"/>
              <a:pathLst>
                <a:path w="3584014" h="1876363">
                  <a:moveTo>
                    <a:pt x="0" y="0"/>
                  </a:moveTo>
                  <a:lnTo>
                    <a:pt x="3584014" y="0"/>
                  </a:lnTo>
                  <a:lnTo>
                    <a:pt x="3584014" y="1876363"/>
                  </a:lnTo>
                  <a:lnTo>
                    <a:pt x="0" y="1876363"/>
                  </a:lnTo>
                  <a:close/>
                </a:path>
              </a:pathLst>
            </a:custGeom>
            <a:solidFill>
              <a:srgbClr val="CDF4F5"/>
            </a:solidFill>
          </p:spPr>
          <p:txBody>
            <a:bodyPr/>
            <a:lstStyle/>
            <a:p>
              <a:endParaRPr lang="en-US"/>
            </a:p>
          </p:txBody>
        </p:sp>
      </p:grpSp>
      <p:grpSp>
        <p:nvGrpSpPr>
          <p:cNvPr id="4" name="Group 4"/>
          <p:cNvGrpSpPr/>
          <p:nvPr/>
        </p:nvGrpSpPr>
        <p:grpSpPr>
          <a:xfrm>
            <a:off x="9824526" y="0"/>
            <a:ext cx="8463474" cy="5143500"/>
            <a:chOff x="0" y="0"/>
            <a:chExt cx="3087498" cy="1876363"/>
          </a:xfrm>
        </p:grpSpPr>
        <p:sp>
          <p:nvSpPr>
            <p:cNvPr id="5" name="Freeform 5"/>
            <p:cNvSpPr/>
            <p:nvPr/>
          </p:nvSpPr>
          <p:spPr>
            <a:xfrm>
              <a:off x="0" y="0"/>
              <a:ext cx="3087498" cy="1876363"/>
            </a:xfrm>
            <a:custGeom>
              <a:avLst/>
              <a:gdLst/>
              <a:ahLst/>
              <a:cxnLst/>
              <a:rect l="l" t="t" r="r" b="b"/>
              <a:pathLst>
                <a:path w="3087498" h="1876363">
                  <a:moveTo>
                    <a:pt x="0" y="0"/>
                  </a:moveTo>
                  <a:lnTo>
                    <a:pt x="3087498" y="0"/>
                  </a:lnTo>
                  <a:lnTo>
                    <a:pt x="3087498" y="1876363"/>
                  </a:lnTo>
                  <a:lnTo>
                    <a:pt x="0" y="1876363"/>
                  </a:lnTo>
                  <a:close/>
                </a:path>
              </a:pathLst>
            </a:custGeom>
            <a:solidFill>
              <a:srgbClr val="CDF4F5"/>
            </a:solidFill>
          </p:spPr>
          <p:txBody>
            <a:bodyPr/>
            <a:lstStyle/>
            <a:p>
              <a:endParaRPr lang="en-US"/>
            </a:p>
          </p:txBody>
        </p:sp>
      </p:grpSp>
      <p:grpSp>
        <p:nvGrpSpPr>
          <p:cNvPr id="6" name="Group 6"/>
          <p:cNvGrpSpPr/>
          <p:nvPr/>
        </p:nvGrpSpPr>
        <p:grpSpPr>
          <a:xfrm>
            <a:off x="-824221" y="1821606"/>
            <a:ext cx="19112221" cy="6623342"/>
            <a:chOff x="0" y="0"/>
            <a:chExt cx="6972190" cy="2416213"/>
          </a:xfrm>
        </p:grpSpPr>
        <p:sp>
          <p:nvSpPr>
            <p:cNvPr id="7" name="Freeform 7"/>
            <p:cNvSpPr/>
            <p:nvPr/>
          </p:nvSpPr>
          <p:spPr>
            <a:xfrm>
              <a:off x="0" y="0"/>
              <a:ext cx="6972190" cy="2416213"/>
            </a:xfrm>
            <a:custGeom>
              <a:avLst/>
              <a:gdLst/>
              <a:ahLst/>
              <a:cxnLst/>
              <a:rect l="l" t="t" r="r" b="b"/>
              <a:pathLst>
                <a:path w="6972190" h="2416213">
                  <a:moveTo>
                    <a:pt x="0" y="0"/>
                  </a:moveTo>
                  <a:lnTo>
                    <a:pt x="6972190" y="0"/>
                  </a:lnTo>
                  <a:lnTo>
                    <a:pt x="6972190" y="2416213"/>
                  </a:lnTo>
                  <a:lnTo>
                    <a:pt x="0" y="2416213"/>
                  </a:lnTo>
                  <a:close/>
                </a:path>
              </a:pathLst>
            </a:custGeom>
            <a:solidFill>
              <a:srgbClr val="FFFFFF"/>
            </a:solidFill>
          </p:spPr>
          <p:txBody>
            <a:bodyPr/>
            <a:lstStyle/>
            <a:p>
              <a:endParaRPr lang="en-US"/>
            </a:p>
          </p:txBody>
        </p:sp>
      </p:grpSp>
      <p:sp>
        <p:nvSpPr>
          <p:cNvPr id="8" name="Freeform 8"/>
          <p:cNvSpPr/>
          <p:nvPr/>
        </p:nvSpPr>
        <p:spPr>
          <a:xfrm>
            <a:off x="401847" y="2196678"/>
            <a:ext cx="8742153" cy="5893644"/>
          </a:xfrm>
          <a:custGeom>
            <a:avLst/>
            <a:gdLst/>
            <a:ahLst/>
            <a:cxnLst/>
            <a:rect l="l" t="t" r="r" b="b"/>
            <a:pathLst>
              <a:path w="8742153" h="5893644">
                <a:moveTo>
                  <a:pt x="0" y="0"/>
                </a:moveTo>
                <a:lnTo>
                  <a:pt x="8742153" y="0"/>
                </a:lnTo>
                <a:lnTo>
                  <a:pt x="8742153" y="5893644"/>
                </a:lnTo>
                <a:lnTo>
                  <a:pt x="0" y="5893644"/>
                </a:lnTo>
                <a:lnTo>
                  <a:pt x="0" y="0"/>
                </a:lnTo>
                <a:close/>
              </a:path>
            </a:pathLst>
          </a:custGeom>
          <a:blipFill>
            <a:blip r:embed="rId2"/>
            <a:stretch>
              <a:fillRect b="-308"/>
            </a:stretch>
          </a:blipFill>
        </p:spPr>
        <p:txBody>
          <a:bodyPr/>
          <a:lstStyle/>
          <a:p>
            <a:endParaRPr lang="en-US"/>
          </a:p>
        </p:txBody>
      </p:sp>
      <p:sp>
        <p:nvSpPr>
          <p:cNvPr id="9" name="TextBox 9"/>
          <p:cNvSpPr txBox="1"/>
          <p:nvPr/>
        </p:nvSpPr>
        <p:spPr>
          <a:xfrm>
            <a:off x="-127106" y="163196"/>
            <a:ext cx="10078739" cy="1640887"/>
          </a:xfrm>
          <a:prstGeom prst="rect">
            <a:avLst/>
          </a:prstGeom>
        </p:spPr>
        <p:txBody>
          <a:bodyPr lIns="0" tIns="0" rIns="0" bIns="0" rtlCol="0" anchor="t">
            <a:spAutoFit/>
          </a:bodyPr>
          <a:lstStyle/>
          <a:p>
            <a:pPr algn="ctr">
              <a:lnSpc>
                <a:spcPts val="6227"/>
              </a:lnSpc>
            </a:pPr>
            <a:r>
              <a:rPr lang="en-US" sz="6769">
                <a:solidFill>
                  <a:srgbClr val="FFFFFF"/>
                </a:solidFill>
                <a:latin typeface="Montserrat Classic Bold"/>
              </a:rPr>
              <a:t>K-NEAREST NEIGHBORS</a:t>
            </a:r>
          </a:p>
        </p:txBody>
      </p:sp>
      <p:sp>
        <p:nvSpPr>
          <p:cNvPr id="10" name="Freeform 10"/>
          <p:cNvSpPr/>
          <p:nvPr/>
        </p:nvSpPr>
        <p:spPr>
          <a:xfrm>
            <a:off x="16887361" y="414821"/>
            <a:ext cx="1042684" cy="956663"/>
          </a:xfrm>
          <a:custGeom>
            <a:avLst/>
            <a:gdLst/>
            <a:ahLst/>
            <a:cxnLst/>
            <a:rect l="l" t="t" r="r" b="b"/>
            <a:pathLst>
              <a:path w="1042684" h="956663">
                <a:moveTo>
                  <a:pt x="0" y="0"/>
                </a:moveTo>
                <a:lnTo>
                  <a:pt x="1042685" y="0"/>
                </a:lnTo>
                <a:lnTo>
                  <a:pt x="1042685" y="956663"/>
                </a:lnTo>
                <a:lnTo>
                  <a:pt x="0" y="956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17192482" y="9224461"/>
            <a:ext cx="1095518" cy="1062539"/>
          </a:xfrm>
          <a:prstGeom prst="rect">
            <a:avLst/>
          </a:prstGeom>
        </p:spPr>
        <p:txBody>
          <a:bodyPr lIns="0" tIns="0" rIns="0" bIns="0" rtlCol="0" anchor="t">
            <a:spAutoFit/>
          </a:bodyPr>
          <a:lstStyle/>
          <a:p>
            <a:pPr algn="ctr">
              <a:lnSpc>
                <a:spcPts val="8634"/>
              </a:lnSpc>
            </a:pPr>
            <a:r>
              <a:rPr lang="en-US" sz="6167" spc="-345">
                <a:solidFill>
                  <a:srgbClr val="FFFFFF"/>
                </a:solidFill>
                <a:latin typeface="Inter Bold"/>
              </a:rPr>
              <a:t>10</a:t>
            </a:r>
          </a:p>
        </p:txBody>
      </p:sp>
      <p:sp>
        <p:nvSpPr>
          <p:cNvPr id="12" name="TextBox 12"/>
          <p:cNvSpPr txBox="1"/>
          <p:nvPr/>
        </p:nvSpPr>
        <p:spPr>
          <a:xfrm>
            <a:off x="9881564" y="2873363"/>
            <a:ext cx="8048482" cy="4453152"/>
          </a:xfrm>
          <a:prstGeom prst="rect">
            <a:avLst/>
          </a:prstGeom>
        </p:spPr>
        <p:txBody>
          <a:bodyPr lIns="0" tIns="0" rIns="0" bIns="0" rtlCol="0" anchor="t">
            <a:spAutoFit/>
          </a:bodyPr>
          <a:lstStyle/>
          <a:p>
            <a:pPr marL="605399" lvl="1" indent="-302699" algn="just">
              <a:lnSpc>
                <a:spcPts val="3925"/>
              </a:lnSpc>
              <a:buFont typeface="Arial"/>
              <a:buChar char="•"/>
            </a:pPr>
            <a:r>
              <a:rPr lang="en-US" sz="2804">
                <a:solidFill>
                  <a:srgbClr val="000000"/>
                </a:solidFill>
                <a:latin typeface="Inter"/>
              </a:rPr>
              <a:t>The KNN model achieved </a:t>
            </a:r>
            <a:r>
              <a:rPr lang="en-US" sz="2804">
                <a:solidFill>
                  <a:srgbClr val="000000"/>
                </a:solidFill>
                <a:latin typeface="Inter Bold"/>
              </a:rPr>
              <a:t>79.5% accuracy</a:t>
            </a:r>
            <a:r>
              <a:rPr lang="en-US" sz="2804">
                <a:solidFill>
                  <a:srgbClr val="000000"/>
                </a:solidFill>
                <a:latin typeface="Inter"/>
              </a:rPr>
              <a:t> in predicting stroke risk by tuning the </a:t>
            </a:r>
            <a:r>
              <a:rPr lang="en-US" sz="2804">
                <a:solidFill>
                  <a:srgbClr val="000000"/>
                </a:solidFill>
                <a:latin typeface="Inter Bold"/>
              </a:rPr>
              <a:t>number of neighbors to k=5</a:t>
            </a:r>
            <a:r>
              <a:rPr lang="en-US" sz="2804">
                <a:solidFill>
                  <a:srgbClr val="000000"/>
                </a:solidFill>
                <a:latin typeface="Inter"/>
              </a:rPr>
              <a:t> and standardizing data.</a:t>
            </a:r>
          </a:p>
          <a:p>
            <a:pPr algn="just">
              <a:lnSpc>
                <a:spcPts val="3925"/>
              </a:lnSpc>
            </a:pPr>
            <a:endParaRPr lang="en-US" sz="2804">
              <a:solidFill>
                <a:srgbClr val="000000"/>
              </a:solidFill>
              <a:latin typeface="Inter"/>
            </a:endParaRPr>
          </a:p>
          <a:p>
            <a:pPr marL="605399" lvl="1" indent="-302699" algn="just">
              <a:lnSpc>
                <a:spcPts val="3925"/>
              </a:lnSpc>
              <a:buFont typeface="Arial"/>
              <a:buChar char="•"/>
            </a:pPr>
            <a:r>
              <a:rPr lang="en-US" sz="2804">
                <a:solidFill>
                  <a:srgbClr val="000000"/>
                </a:solidFill>
                <a:latin typeface="Inter"/>
              </a:rPr>
              <a:t>The ROC analysis showed </a:t>
            </a:r>
            <a:r>
              <a:rPr lang="en-US" sz="2804">
                <a:solidFill>
                  <a:srgbClr val="000000"/>
                </a:solidFill>
                <a:latin typeface="Inter Bold"/>
              </a:rPr>
              <a:t>limited discriminatory power,</a:t>
            </a:r>
            <a:r>
              <a:rPr lang="en-US" sz="2804">
                <a:solidFill>
                  <a:srgbClr val="000000"/>
                </a:solidFill>
                <a:latin typeface="Inter"/>
              </a:rPr>
              <a:t> with the model struggling to differentiate between patients at risk of stroke and those not at risk.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8852864" cy="5143500"/>
            <a:chOff x="0" y="0"/>
            <a:chExt cx="3229549" cy="1876363"/>
          </a:xfrm>
        </p:grpSpPr>
        <p:sp>
          <p:nvSpPr>
            <p:cNvPr id="3" name="Freeform 3"/>
            <p:cNvSpPr/>
            <p:nvPr/>
          </p:nvSpPr>
          <p:spPr>
            <a:xfrm>
              <a:off x="0" y="0"/>
              <a:ext cx="3229549" cy="1876363"/>
            </a:xfrm>
            <a:custGeom>
              <a:avLst/>
              <a:gdLst/>
              <a:ahLst/>
              <a:cxnLst/>
              <a:rect l="l" t="t" r="r" b="b"/>
              <a:pathLst>
                <a:path w="3229549" h="1876363">
                  <a:moveTo>
                    <a:pt x="0" y="0"/>
                  </a:moveTo>
                  <a:lnTo>
                    <a:pt x="3229549" y="0"/>
                  </a:lnTo>
                  <a:lnTo>
                    <a:pt x="3229549" y="1876363"/>
                  </a:lnTo>
                  <a:lnTo>
                    <a:pt x="0" y="1876363"/>
                  </a:lnTo>
                  <a:close/>
                </a:path>
              </a:pathLst>
            </a:custGeom>
            <a:solidFill>
              <a:srgbClr val="0964D8"/>
            </a:solidFill>
          </p:spPr>
          <p:txBody>
            <a:bodyPr/>
            <a:lstStyle/>
            <a:p>
              <a:endParaRPr lang="en-US"/>
            </a:p>
          </p:txBody>
        </p:sp>
      </p:grpSp>
      <p:sp>
        <p:nvSpPr>
          <p:cNvPr id="4" name="Freeform 4"/>
          <p:cNvSpPr/>
          <p:nvPr/>
        </p:nvSpPr>
        <p:spPr>
          <a:xfrm>
            <a:off x="-1326101" y="3207395"/>
            <a:ext cx="11377506" cy="7079605"/>
          </a:xfrm>
          <a:custGeom>
            <a:avLst/>
            <a:gdLst/>
            <a:ahLst/>
            <a:cxnLst/>
            <a:rect l="l" t="t" r="r" b="b"/>
            <a:pathLst>
              <a:path w="11377506" h="7079605">
                <a:moveTo>
                  <a:pt x="0" y="0"/>
                </a:moveTo>
                <a:lnTo>
                  <a:pt x="11377506" y="0"/>
                </a:lnTo>
                <a:lnTo>
                  <a:pt x="11377506" y="7079605"/>
                </a:lnTo>
                <a:lnTo>
                  <a:pt x="0" y="7079605"/>
                </a:lnTo>
                <a:lnTo>
                  <a:pt x="0" y="0"/>
                </a:lnTo>
                <a:close/>
              </a:path>
            </a:pathLst>
          </a:custGeom>
          <a:blipFill>
            <a:blip r:embed="rId2"/>
            <a:stretch>
              <a:fillRect r="-10621"/>
            </a:stretch>
          </a:blipFill>
        </p:spPr>
        <p:txBody>
          <a:bodyPr/>
          <a:lstStyle/>
          <a:p>
            <a:endParaRPr lang="en-US"/>
          </a:p>
        </p:txBody>
      </p:sp>
      <p:sp>
        <p:nvSpPr>
          <p:cNvPr id="5" name="TextBox 5"/>
          <p:cNvSpPr txBox="1"/>
          <p:nvPr/>
        </p:nvSpPr>
        <p:spPr>
          <a:xfrm>
            <a:off x="17192482" y="9224461"/>
            <a:ext cx="1095518" cy="1062539"/>
          </a:xfrm>
          <a:prstGeom prst="rect">
            <a:avLst/>
          </a:prstGeom>
        </p:spPr>
        <p:txBody>
          <a:bodyPr lIns="0" tIns="0" rIns="0" bIns="0" rtlCol="0" anchor="t">
            <a:spAutoFit/>
          </a:bodyPr>
          <a:lstStyle/>
          <a:p>
            <a:pPr algn="ctr">
              <a:lnSpc>
                <a:spcPts val="8634"/>
              </a:lnSpc>
            </a:pPr>
            <a:r>
              <a:rPr lang="en-US" sz="6167" spc="-345">
                <a:solidFill>
                  <a:srgbClr val="FFFFFF"/>
                </a:solidFill>
                <a:latin typeface="Inter Bold"/>
              </a:rPr>
              <a:t>11</a:t>
            </a:r>
          </a:p>
        </p:txBody>
      </p:sp>
      <p:grpSp>
        <p:nvGrpSpPr>
          <p:cNvPr id="6" name="Group 6"/>
          <p:cNvGrpSpPr/>
          <p:nvPr/>
        </p:nvGrpSpPr>
        <p:grpSpPr>
          <a:xfrm>
            <a:off x="9313841" y="-12081"/>
            <a:ext cx="9144000" cy="6438951"/>
            <a:chOff x="0" y="0"/>
            <a:chExt cx="3335756" cy="2348947"/>
          </a:xfrm>
        </p:grpSpPr>
        <p:sp>
          <p:nvSpPr>
            <p:cNvPr id="7" name="Freeform 7"/>
            <p:cNvSpPr/>
            <p:nvPr/>
          </p:nvSpPr>
          <p:spPr>
            <a:xfrm>
              <a:off x="0" y="0"/>
              <a:ext cx="3335756" cy="2348947"/>
            </a:xfrm>
            <a:custGeom>
              <a:avLst/>
              <a:gdLst/>
              <a:ahLst/>
              <a:cxnLst/>
              <a:rect l="l" t="t" r="r" b="b"/>
              <a:pathLst>
                <a:path w="3335756" h="2348947">
                  <a:moveTo>
                    <a:pt x="0" y="0"/>
                  </a:moveTo>
                  <a:lnTo>
                    <a:pt x="3335756" y="0"/>
                  </a:lnTo>
                  <a:lnTo>
                    <a:pt x="3335756" y="2348947"/>
                  </a:lnTo>
                  <a:lnTo>
                    <a:pt x="0" y="2348947"/>
                  </a:lnTo>
                  <a:close/>
                </a:path>
              </a:pathLst>
            </a:custGeom>
            <a:solidFill>
              <a:srgbClr val="FFFFFF"/>
            </a:solidFill>
          </p:spPr>
          <p:txBody>
            <a:bodyPr/>
            <a:lstStyle/>
            <a:p>
              <a:endParaRPr lang="en-US"/>
            </a:p>
          </p:txBody>
        </p:sp>
      </p:grpSp>
      <p:grpSp>
        <p:nvGrpSpPr>
          <p:cNvPr id="8" name="Group 8"/>
          <p:cNvGrpSpPr/>
          <p:nvPr/>
        </p:nvGrpSpPr>
        <p:grpSpPr>
          <a:xfrm>
            <a:off x="-126723" y="-12081"/>
            <a:ext cx="10178128" cy="3219475"/>
            <a:chOff x="0" y="0"/>
            <a:chExt cx="7638675" cy="2416213"/>
          </a:xfrm>
        </p:grpSpPr>
        <p:sp>
          <p:nvSpPr>
            <p:cNvPr id="9" name="Freeform 9"/>
            <p:cNvSpPr/>
            <p:nvPr/>
          </p:nvSpPr>
          <p:spPr>
            <a:xfrm>
              <a:off x="0" y="0"/>
              <a:ext cx="7638675" cy="2416213"/>
            </a:xfrm>
            <a:custGeom>
              <a:avLst/>
              <a:gdLst/>
              <a:ahLst/>
              <a:cxnLst/>
              <a:rect l="l" t="t" r="r" b="b"/>
              <a:pathLst>
                <a:path w="7638675" h="2416213">
                  <a:moveTo>
                    <a:pt x="0" y="0"/>
                  </a:moveTo>
                  <a:lnTo>
                    <a:pt x="7638675" y="0"/>
                  </a:lnTo>
                  <a:lnTo>
                    <a:pt x="7638675" y="2416213"/>
                  </a:lnTo>
                  <a:lnTo>
                    <a:pt x="0" y="2416213"/>
                  </a:lnTo>
                  <a:close/>
                </a:path>
              </a:pathLst>
            </a:custGeom>
            <a:solidFill>
              <a:srgbClr val="0964D8"/>
            </a:solidFill>
          </p:spPr>
          <p:txBody>
            <a:bodyPr/>
            <a:lstStyle/>
            <a:p>
              <a:endParaRPr lang="en-US"/>
            </a:p>
          </p:txBody>
        </p:sp>
      </p:grpSp>
      <p:sp>
        <p:nvSpPr>
          <p:cNvPr id="10" name="TextBox 10"/>
          <p:cNvSpPr txBox="1"/>
          <p:nvPr/>
        </p:nvSpPr>
        <p:spPr>
          <a:xfrm>
            <a:off x="410516" y="1224953"/>
            <a:ext cx="9103650" cy="945434"/>
          </a:xfrm>
          <a:prstGeom prst="rect">
            <a:avLst/>
          </a:prstGeom>
        </p:spPr>
        <p:txBody>
          <a:bodyPr lIns="0" tIns="0" rIns="0" bIns="0" rtlCol="0" anchor="t">
            <a:spAutoFit/>
          </a:bodyPr>
          <a:lstStyle/>
          <a:p>
            <a:pPr algn="ctr">
              <a:lnSpc>
                <a:spcPts val="6963"/>
              </a:lnSpc>
            </a:pPr>
            <a:r>
              <a:rPr lang="en-US" sz="7569">
                <a:solidFill>
                  <a:srgbClr val="FFFFFF"/>
                </a:solidFill>
                <a:latin typeface="Montserrat Classic Bold"/>
              </a:rPr>
              <a:t>DECISION TREE</a:t>
            </a:r>
          </a:p>
        </p:txBody>
      </p:sp>
      <p:sp>
        <p:nvSpPr>
          <p:cNvPr id="11" name="TextBox 11"/>
          <p:cNvSpPr txBox="1"/>
          <p:nvPr/>
        </p:nvSpPr>
        <p:spPr>
          <a:xfrm>
            <a:off x="10051405" y="792027"/>
            <a:ext cx="8048482" cy="4948452"/>
          </a:xfrm>
          <a:prstGeom prst="rect">
            <a:avLst/>
          </a:prstGeom>
        </p:spPr>
        <p:txBody>
          <a:bodyPr lIns="0" tIns="0" rIns="0" bIns="0" rtlCol="0" anchor="t">
            <a:spAutoFit/>
          </a:bodyPr>
          <a:lstStyle/>
          <a:p>
            <a:pPr marL="605399" lvl="1" indent="-302699" algn="just">
              <a:lnSpc>
                <a:spcPts val="3925"/>
              </a:lnSpc>
              <a:buFont typeface="Arial"/>
              <a:buChar char="•"/>
            </a:pPr>
            <a:r>
              <a:rPr lang="en-US" sz="2804">
                <a:solidFill>
                  <a:srgbClr val="000000"/>
                </a:solidFill>
                <a:latin typeface="Inter"/>
              </a:rPr>
              <a:t>Fine-tuned tree depth to optimize performance and prevent overfitting. Confusion matrix showed model strengths and areas for improvement, with an </a:t>
            </a:r>
            <a:r>
              <a:rPr lang="en-US" sz="2804">
                <a:solidFill>
                  <a:srgbClr val="000000"/>
                </a:solidFill>
                <a:latin typeface="Inter Bold"/>
              </a:rPr>
              <a:t>accuracy rate of around 58.6%</a:t>
            </a:r>
            <a:r>
              <a:rPr lang="en-US" sz="2804">
                <a:solidFill>
                  <a:srgbClr val="000000"/>
                </a:solidFill>
                <a:latin typeface="Inter"/>
              </a:rPr>
              <a:t>. </a:t>
            </a:r>
          </a:p>
          <a:p>
            <a:pPr algn="just">
              <a:lnSpc>
                <a:spcPts val="3925"/>
              </a:lnSpc>
            </a:pPr>
            <a:endParaRPr lang="en-US" sz="2804">
              <a:solidFill>
                <a:srgbClr val="000000"/>
              </a:solidFill>
              <a:latin typeface="Inter"/>
            </a:endParaRPr>
          </a:p>
          <a:p>
            <a:pPr marL="605399" lvl="1" indent="-302699" algn="just">
              <a:lnSpc>
                <a:spcPts val="3925"/>
              </a:lnSpc>
              <a:buFont typeface="Arial"/>
              <a:buChar char="•"/>
            </a:pPr>
            <a:r>
              <a:rPr lang="en-US" sz="2804">
                <a:solidFill>
                  <a:srgbClr val="000000"/>
                </a:solidFill>
                <a:latin typeface="Inter"/>
              </a:rPr>
              <a:t>Decision tree analysis highlighted </a:t>
            </a:r>
            <a:r>
              <a:rPr lang="en-US" sz="2804">
                <a:solidFill>
                  <a:srgbClr val="000000"/>
                </a:solidFill>
                <a:latin typeface="Inter Bold"/>
              </a:rPr>
              <a:t>age as a pivotal condition</a:t>
            </a:r>
            <a:r>
              <a:rPr lang="en-US" sz="2804">
                <a:solidFill>
                  <a:srgbClr val="000000"/>
                </a:solidFill>
                <a:latin typeface="Inter"/>
              </a:rPr>
              <a:t>, leading to different pathways based on specific criteria like glucose levels and BMI.</a:t>
            </a:r>
          </a:p>
        </p:txBody>
      </p:sp>
      <p:sp>
        <p:nvSpPr>
          <p:cNvPr id="12" name="Freeform 12"/>
          <p:cNvSpPr/>
          <p:nvPr/>
        </p:nvSpPr>
        <p:spPr>
          <a:xfrm>
            <a:off x="12042580" y="7715250"/>
            <a:ext cx="4066132" cy="1006368"/>
          </a:xfrm>
          <a:custGeom>
            <a:avLst/>
            <a:gdLst/>
            <a:ahLst/>
            <a:cxnLst/>
            <a:rect l="l" t="t" r="r" b="b"/>
            <a:pathLst>
              <a:path w="4066132" h="1006368">
                <a:moveTo>
                  <a:pt x="0" y="0"/>
                </a:moveTo>
                <a:lnTo>
                  <a:pt x="4066132" y="0"/>
                </a:lnTo>
                <a:lnTo>
                  <a:pt x="4066132" y="1006368"/>
                </a:lnTo>
                <a:lnTo>
                  <a:pt x="0" y="1006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64D8"/>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9881564" cy="5143500"/>
            <a:chOff x="0" y="0"/>
            <a:chExt cx="3604821" cy="1876363"/>
          </a:xfrm>
        </p:grpSpPr>
        <p:sp>
          <p:nvSpPr>
            <p:cNvPr id="3" name="Freeform 3"/>
            <p:cNvSpPr/>
            <p:nvPr/>
          </p:nvSpPr>
          <p:spPr>
            <a:xfrm>
              <a:off x="0" y="0"/>
              <a:ext cx="3604821" cy="1876363"/>
            </a:xfrm>
            <a:custGeom>
              <a:avLst/>
              <a:gdLst/>
              <a:ahLst/>
              <a:cxnLst/>
              <a:rect l="l" t="t" r="r" b="b"/>
              <a:pathLst>
                <a:path w="3604821" h="1876363">
                  <a:moveTo>
                    <a:pt x="0" y="0"/>
                  </a:moveTo>
                  <a:lnTo>
                    <a:pt x="3604821" y="0"/>
                  </a:lnTo>
                  <a:lnTo>
                    <a:pt x="3604821" y="1876363"/>
                  </a:lnTo>
                  <a:lnTo>
                    <a:pt x="0" y="1876363"/>
                  </a:lnTo>
                  <a:close/>
                </a:path>
              </a:pathLst>
            </a:custGeom>
            <a:solidFill>
              <a:srgbClr val="CDF4F5"/>
            </a:solidFill>
          </p:spPr>
          <p:txBody>
            <a:bodyPr/>
            <a:lstStyle/>
            <a:p>
              <a:endParaRPr lang="en-US"/>
            </a:p>
          </p:txBody>
        </p:sp>
      </p:grpSp>
      <p:grpSp>
        <p:nvGrpSpPr>
          <p:cNvPr id="4" name="Group 4"/>
          <p:cNvGrpSpPr/>
          <p:nvPr/>
        </p:nvGrpSpPr>
        <p:grpSpPr>
          <a:xfrm>
            <a:off x="9881564" y="0"/>
            <a:ext cx="8406436" cy="5143500"/>
            <a:chOff x="0" y="0"/>
            <a:chExt cx="3066691" cy="1876363"/>
          </a:xfrm>
        </p:grpSpPr>
        <p:sp>
          <p:nvSpPr>
            <p:cNvPr id="5" name="Freeform 5"/>
            <p:cNvSpPr/>
            <p:nvPr/>
          </p:nvSpPr>
          <p:spPr>
            <a:xfrm>
              <a:off x="0" y="0"/>
              <a:ext cx="3066691" cy="1876363"/>
            </a:xfrm>
            <a:custGeom>
              <a:avLst/>
              <a:gdLst/>
              <a:ahLst/>
              <a:cxnLst/>
              <a:rect l="l" t="t" r="r" b="b"/>
              <a:pathLst>
                <a:path w="3066691" h="1876363">
                  <a:moveTo>
                    <a:pt x="0" y="0"/>
                  </a:moveTo>
                  <a:lnTo>
                    <a:pt x="3066691" y="0"/>
                  </a:lnTo>
                  <a:lnTo>
                    <a:pt x="3066691" y="1876363"/>
                  </a:lnTo>
                  <a:lnTo>
                    <a:pt x="0" y="1876363"/>
                  </a:lnTo>
                  <a:close/>
                </a:path>
              </a:pathLst>
            </a:custGeom>
            <a:solidFill>
              <a:srgbClr val="CDF4F5"/>
            </a:solidFill>
          </p:spPr>
          <p:txBody>
            <a:bodyPr/>
            <a:lstStyle/>
            <a:p>
              <a:endParaRPr lang="en-US"/>
            </a:p>
          </p:txBody>
        </p:sp>
      </p:grpSp>
      <p:grpSp>
        <p:nvGrpSpPr>
          <p:cNvPr id="6" name="Group 6"/>
          <p:cNvGrpSpPr/>
          <p:nvPr/>
        </p:nvGrpSpPr>
        <p:grpSpPr>
          <a:xfrm>
            <a:off x="-707860" y="1821606"/>
            <a:ext cx="18995860" cy="6623342"/>
            <a:chOff x="0" y="0"/>
            <a:chExt cx="6929741" cy="2416213"/>
          </a:xfrm>
        </p:grpSpPr>
        <p:sp>
          <p:nvSpPr>
            <p:cNvPr id="7" name="Freeform 7"/>
            <p:cNvSpPr/>
            <p:nvPr/>
          </p:nvSpPr>
          <p:spPr>
            <a:xfrm>
              <a:off x="0" y="0"/>
              <a:ext cx="6929741" cy="2416213"/>
            </a:xfrm>
            <a:custGeom>
              <a:avLst/>
              <a:gdLst/>
              <a:ahLst/>
              <a:cxnLst/>
              <a:rect l="l" t="t" r="r" b="b"/>
              <a:pathLst>
                <a:path w="6929741" h="2416213">
                  <a:moveTo>
                    <a:pt x="0" y="0"/>
                  </a:moveTo>
                  <a:lnTo>
                    <a:pt x="6929741" y="0"/>
                  </a:lnTo>
                  <a:lnTo>
                    <a:pt x="6929741" y="2416213"/>
                  </a:lnTo>
                  <a:lnTo>
                    <a:pt x="0" y="2416213"/>
                  </a:lnTo>
                  <a:close/>
                </a:path>
              </a:pathLst>
            </a:custGeom>
            <a:solidFill>
              <a:srgbClr val="FFFFFF"/>
            </a:solidFill>
          </p:spPr>
          <p:txBody>
            <a:bodyPr/>
            <a:lstStyle/>
            <a:p>
              <a:endParaRPr lang="en-US"/>
            </a:p>
          </p:txBody>
        </p:sp>
      </p:grpSp>
      <p:sp>
        <p:nvSpPr>
          <p:cNvPr id="8" name="Freeform 8"/>
          <p:cNvSpPr/>
          <p:nvPr/>
        </p:nvSpPr>
        <p:spPr>
          <a:xfrm>
            <a:off x="387932" y="2195046"/>
            <a:ext cx="9105700" cy="5610089"/>
          </a:xfrm>
          <a:custGeom>
            <a:avLst/>
            <a:gdLst/>
            <a:ahLst/>
            <a:cxnLst/>
            <a:rect l="l" t="t" r="r" b="b"/>
            <a:pathLst>
              <a:path w="9105700" h="5610089">
                <a:moveTo>
                  <a:pt x="0" y="0"/>
                </a:moveTo>
                <a:lnTo>
                  <a:pt x="9105700" y="0"/>
                </a:lnTo>
                <a:lnTo>
                  <a:pt x="9105700" y="5610089"/>
                </a:lnTo>
                <a:lnTo>
                  <a:pt x="0" y="5610089"/>
                </a:lnTo>
                <a:lnTo>
                  <a:pt x="0" y="0"/>
                </a:lnTo>
                <a:close/>
              </a:path>
            </a:pathLst>
          </a:custGeom>
          <a:blipFill>
            <a:blip r:embed="rId2"/>
            <a:stretch>
              <a:fillRect/>
            </a:stretch>
          </a:blipFill>
        </p:spPr>
        <p:txBody>
          <a:bodyPr/>
          <a:lstStyle/>
          <a:p>
            <a:endParaRPr lang="en-US"/>
          </a:p>
        </p:txBody>
      </p:sp>
      <p:sp>
        <p:nvSpPr>
          <p:cNvPr id="9" name="Freeform 9"/>
          <p:cNvSpPr/>
          <p:nvPr/>
        </p:nvSpPr>
        <p:spPr>
          <a:xfrm>
            <a:off x="15296052" y="360324"/>
            <a:ext cx="2633994" cy="668376"/>
          </a:xfrm>
          <a:custGeom>
            <a:avLst/>
            <a:gdLst/>
            <a:ahLst/>
            <a:cxnLst/>
            <a:rect l="l" t="t" r="r" b="b"/>
            <a:pathLst>
              <a:path w="2633994" h="668376">
                <a:moveTo>
                  <a:pt x="0" y="0"/>
                </a:moveTo>
                <a:lnTo>
                  <a:pt x="2633994" y="0"/>
                </a:lnTo>
                <a:lnTo>
                  <a:pt x="2633994" y="668376"/>
                </a:lnTo>
                <a:lnTo>
                  <a:pt x="0" y="668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1238866" y="3189993"/>
            <a:ext cx="7026488" cy="3824923"/>
            <a:chOff x="0" y="0"/>
            <a:chExt cx="1850598" cy="1007387"/>
          </a:xfrm>
        </p:grpSpPr>
        <p:sp>
          <p:nvSpPr>
            <p:cNvPr id="11" name="Freeform 11"/>
            <p:cNvSpPr/>
            <p:nvPr/>
          </p:nvSpPr>
          <p:spPr>
            <a:xfrm>
              <a:off x="0" y="0"/>
              <a:ext cx="1850598" cy="1007387"/>
            </a:xfrm>
            <a:custGeom>
              <a:avLst/>
              <a:gdLst/>
              <a:ahLst/>
              <a:cxnLst/>
              <a:rect l="l" t="t" r="r" b="b"/>
              <a:pathLst>
                <a:path w="1850598" h="1007387">
                  <a:moveTo>
                    <a:pt x="0" y="0"/>
                  </a:moveTo>
                  <a:lnTo>
                    <a:pt x="1850598" y="0"/>
                  </a:lnTo>
                  <a:lnTo>
                    <a:pt x="1850598" y="1007387"/>
                  </a:lnTo>
                  <a:lnTo>
                    <a:pt x="0" y="1007387"/>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2" name="TextBox 12"/>
            <p:cNvSpPr txBox="1"/>
            <p:nvPr/>
          </p:nvSpPr>
          <p:spPr>
            <a:xfrm>
              <a:off x="0" y="9525"/>
              <a:ext cx="1850598" cy="997862"/>
            </a:xfrm>
            <a:prstGeom prst="rect">
              <a:avLst/>
            </a:prstGeom>
          </p:spPr>
          <p:txBody>
            <a:bodyPr lIns="50800" tIns="50800" rIns="50800" bIns="50800" rtlCol="0" anchor="ctr"/>
            <a:lstStyle/>
            <a:p>
              <a:pPr algn="ctr">
                <a:lnSpc>
                  <a:spcPts val="2242"/>
                </a:lnSpc>
              </a:pPr>
              <a:endParaRPr/>
            </a:p>
          </p:txBody>
        </p:sp>
      </p:grpSp>
      <p:sp>
        <p:nvSpPr>
          <p:cNvPr id="13" name="TextBox 13"/>
          <p:cNvSpPr txBox="1"/>
          <p:nvPr/>
        </p:nvSpPr>
        <p:spPr>
          <a:xfrm>
            <a:off x="17192482" y="9224461"/>
            <a:ext cx="1095518" cy="1062539"/>
          </a:xfrm>
          <a:prstGeom prst="rect">
            <a:avLst/>
          </a:prstGeom>
        </p:spPr>
        <p:txBody>
          <a:bodyPr lIns="0" tIns="0" rIns="0" bIns="0" rtlCol="0" anchor="t">
            <a:spAutoFit/>
          </a:bodyPr>
          <a:lstStyle/>
          <a:p>
            <a:pPr algn="ctr">
              <a:lnSpc>
                <a:spcPts val="8634"/>
              </a:lnSpc>
            </a:pPr>
            <a:r>
              <a:rPr lang="en-US" sz="6167" spc="-345">
                <a:solidFill>
                  <a:srgbClr val="FFFFFF"/>
                </a:solidFill>
                <a:latin typeface="Inter Bold"/>
              </a:rPr>
              <a:t>12</a:t>
            </a:r>
          </a:p>
        </p:txBody>
      </p:sp>
      <p:sp>
        <p:nvSpPr>
          <p:cNvPr id="14" name="TextBox 14"/>
          <p:cNvSpPr txBox="1"/>
          <p:nvPr/>
        </p:nvSpPr>
        <p:spPr>
          <a:xfrm>
            <a:off x="387932" y="560349"/>
            <a:ext cx="9105700" cy="945434"/>
          </a:xfrm>
          <a:prstGeom prst="rect">
            <a:avLst/>
          </a:prstGeom>
        </p:spPr>
        <p:txBody>
          <a:bodyPr lIns="0" tIns="0" rIns="0" bIns="0" rtlCol="0" anchor="t">
            <a:spAutoFit/>
          </a:bodyPr>
          <a:lstStyle/>
          <a:p>
            <a:pPr algn="ctr">
              <a:lnSpc>
                <a:spcPts val="6963"/>
              </a:lnSpc>
            </a:pPr>
            <a:r>
              <a:rPr lang="en-US" sz="7569">
                <a:solidFill>
                  <a:srgbClr val="FFFFFF"/>
                </a:solidFill>
                <a:latin typeface="Montserrat Classic Bold"/>
              </a:rPr>
              <a:t>RANDOM FOREST</a:t>
            </a:r>
          </a:p>
        </p:txBody>
      </p:sp>
      <p:sp>
        <p:nvSpPr>
          <p:cNvPr id="15" name="TextBox 15"/>
          <p:cNvSpPr txBox="1"/>
          <p:nvPr/>
        </p:nvSpPr>
        <p:spPr>
          <a:xfrm>
            <a:off x="9881564" y="2635937"/>
            <a:ext cx="8048482" cy="4948452"/>
          </a:xfrm>
          <a:prstGeom prst="rect">
            <a:avLst/>
          </a:prstGeom>
        </p:spPr>
        <p:txBody>
          <a:bodyPr lIns="0" tIns="0" rIns="0" bIns="0" rtlCol="0" anchor="t">
            <a:spAutoFit/>
          </a:bodyPr>
          <a:lstStyle/>
          <a:p>
            <a:pPr marL="605399" lvl="1" indent="-302699" algn="just">
              <a:lnSpc>
                <a:spcPts val="3925"/>
              </a:lnSpc>
              <a:buFont typeface="Arial"/>
              <a:buChar char="•"/>
            </a:pPr>
            <a:r>
              <a:rPr lang="en-US" sz="2804">
                <a:solidFill>
                  <a:srgbClr val="000000"/>
                </a:solidFill>
                <a:latin typeface="Inter"/>
              </a:rPr>
              <a:t>By aggregating predictions from 100 trees, it achieved</a:t>
            </a:r>
            <a:r>
              <a:rPr lang="en-US" sz="2804">
                <a:solidFill>
                  <a:srgbClr val="000000"/>
                </a:solidFill>
                <a:latin typeface="Inter Bold"/>
              </a:rPr>
              <a:t> 94.0% accuracy. </a:t>
            </a:r>
          </a:p>
          <a:p>
            <a:pPr algn="just">
              <a:lnSpc>
                <a:spcPts val="3925"/>
              </a:lnSpc>
            </a:pPr>
            <a:endParaRPr lang="en-US" sz="2804">
              <a:solidFill>
                <a:srgbClr val="000000"/>
              </a:solidFill>
              <a:latin typeface="Inter Bold"/>
            </a:endParaRPr>
          </a:p>
          <a:p>
            <a:pPr marL="605399" lvl="1" indent="-302699" algn="just">
              <a:lnSpc>
                <a:spcPts val="3925"/>
              </a:lnSpc>
              <a:buFont typeface="Arial"/>
              <a:buChar char="•"/>
            </a:pPr>
            <a:r>
              <a:rPr lang="en-US" sz="2804">
                <a:solidFill>
                  <a:srgbClr val="000000"/>
                </a:solidFill>
                <a:latin typeface="Inter"/>
              </a:rPr>
              <a:t>Calibration involved adjusting tree numbers and depths for optimal performance and reliability across patient profiles. </a:t>
            </a:r>
          </a:p>
          <a:p>
            <a:pPr algn="just">
              <a:lnSpc>
                <a:spcPts val="3925"/>
              </a:lnSpc>
            </a:pPr>
            <a:endParaRPr lang="en-US" sz="2804">
              <a:solidFill>
                <a:srgbClr val="000000"/>
              </a:solidFill>
              <a:latin typeface="Inter"/>
            </a:endParaRPr>
          </a:p>
          <a:p>
            <a:pPr marL="605399" lvl="1" indent="-302699" algn="just">
              <a:lnSpc>
                <a:spcPts val="3925"/>
              </a:lnSpc>
              <a:buFont typeface="Arial"/>
              <a:buChar char="•"/>
            </a:pPr>
            <a:r>
              <a:rPr lang="en-US" sz="2804">
                <a:solidFill>
                  <a:srgbClr val="000000"/>
                </a:solidFill>
                <a:latin typeface="Inter"/>
              </a:rPr>
              <a:t>Its ability to </a:t>
            </a:r>
            <a:r>
              <a:rPr lang="en-US" sz="2804">
                <a:solidFill>
                  <a:srgbClr val="000000"/>
                </a:solidFill>
                <a:latin typeface="Inter Bold"/>
              </a:rPr>
              <a:t>mitigate bias and variance</a:t>
            </a:r>
            <a:r>
              <a:rPr lang="en-US" sz="2804">
                <a:solidFill>
                  <a:srgbClr val="000000"/>
                </a:solidFill>
                <a:latin typeface="Inter"/>
              </a:rPr>
              <a:t> makes it ideal for clinical applications like stroke detection and prevention.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12063977" y="6686550"/>
            <a:ext cx="8852864" cy="5143500"/>
            <a:chOff x="0" y="0"/>
            <a:chExt cx="3229549" cy="1876363"/>
          </a:xfrm>
        </p:grpSpPr>
        <p:sp>
          <p:nvSpPr>
            <p:cNvPr id="3" name="Freeform 3"/>
            <p:cNvSpPr/>
            <p:nvPr/>
          </p:nvSpPr>
          <p:spPr>
            <a:xfrm>
              <a:off x="0" y="0"/>
              <a:ext cx="3229549" cy="1876363"/>
            </a:xfrm>
            <a:custGeom>
              <a:avLst/>
              <a:gdLst/>
              <a:ahLst/>
              <a:cxnLst/>
              <a:rect l="l" t="t" r="r" b="b"/>
              <a:pathLst>
                <a:path w="3229549" h="1876363">
                  <a:moveTo>
                    <a:pt x="0" y="0"/>
                  </a:moveTo>
                  <a:lnTo>
                    <a:pt x="3229549" y="0"/>
                  </a:lnTo>
                  <a:lnTo>
                    <a:pt x="3229549" y="1876363"/>
                  </a:lnTo>
                  <a:lnTo>
                    <a:pt x="0" y="1876363"/>
                  </a:lnTo>
                  <a:close/>
                </a:path>
              </a:pathLst>
            </a:custGeom>
            <a:solidFill>
              <a:srgbClr val="0964D8"/>
            </a:solidFill>
          </p:spPr>
          <p:txBody>
            <a:bodyPr/>
            <a:lstStyle/>
            <a:p>
              <a:endParaRPr lang="en-US"/>
            </a:p>
          </p:txBody>
        </p:sp>
      </p:grpSp>
      <p:grpSp>
        <p:nvGrpSpPr>
          <p:cNvPr id="4" name="Group 4"/>
          <p:cNvGrpSpPr/>
          <p:nvPr/>
        </p:nvGrpSpPr>
        <p:grpSpPr>
          <a:xfrm>
            <a:off x="0" y="-1543050"/>
            <a:ext cx="12063977" cy="5143500"/>
            <a:chOff x="0" y="0"/>
            <a:chExt cx="4400971" cy="1876363"/>
          </a:xfrm>
        </p:grpSpPr>
        <p:sp>
          <p:nvSpPr>
            <p:cNvPr id="5" name="Freeform 5"/>
            <p:cNvSpPr/>
            <p:nvPr/>
          </p:nvSpPr>
          <p:spPr>
            <a:xfrm>
              <a:off x="0" y="0"/>
              <a:ext cx="4400971" cy="1876363"/>
            </a:xfrm>
            <a:custGeom>
              <a:avLst/>
              <a:gdLst/>
              <a:ahLst/>
              <a:cxnLst/>
              <a:rect l="l" t="t" r="r" b="b"/>
              <a:pathLst>
                <a:path w="4400971" h="1876363">
                  <a:moveTo>
                    <a:pt x="0" y="0"/>
                  </a:moveTo>
                  <a:lnTo>
                    <a:pt x="4400971" y="0"/>
                  </a:lnTo>
                  <a:lnTo>
                    <a:pt x="4400971" y="1876363"/>
                  </a:lnTo>
                  <a:lnTo>
                    <a:pt x="0" y="1876363"/>
                  </a:lnTo>
                  <a:close/>
                </a:path>
              </a:pathLst>
            </a:custGeom>
            <a:solidFill>
              <a:srgbClr val="0964D8"/>
            </a:solidFill>
          </p:spPr>
          <p:txBody>
            <a:bodyPr/>
            <a:lstStyle/>
            <a:p>
              <a:endParaRPr lang="en-US"/>
            </a:p>
          </p:txBody>
        </p:sp>
      </p:grpSp>
      <p:grpSp>
        <p:nvGrpSpPr>
          <p:cNvPr id="6" name="Group 6"/>
          <p:cNvGrpSpPr/>
          <p:nvPr/>
        </p:nvGrpSpPr>
        <p:grpSpPr>
          <a:xfrm>
            <a:off x="7370960" y="1924025"/>
            <a:ext cx="10968644" cy="6438951"/>
            <a:chOff x="0" y="0"/>
            <a:chExt cx="4001391" cy="2348947"/>
          </a:xfrm>
        </p:grpSpPr>
        <p:sp>
          <p:nvSpPr>
            <p:cNvPr id="7" name="Freeform 7"/>
            <p:cNvSpPr/>
            <p:nvPr/>
          </p:nvSpPr>
          <p:spPr>
            <a:xfrm>
              <a:off x="0" y="0"/>
              <a:ext cx="4001391" cy="2348947"/>
            </a:xfrm>
            <a:custGeom>
              <a:avLst/>
              <a:gdLst/>
              <a:ahLst/>
              <a:cxnLst/>
              <a:rect l="l" t="t" r="r" b="b"/>
              <a:pathLst>
                <a:path w="4001391" h="2348947">
                  <a:moveTo>
                    <a:pt x="0" y="0"/>
                  </a:moveTo>
                  <a:lnTo>
                    <a:pt x="4001391" y="0"/>
                  </a:lnTo>
                  <a:lnTo>
                    <a:pt x="4001391" y="2348947"/>
                  </a:lnTo>
                  <a:lnTo>
                    <a:pt x="0" y="2348947"/>
                  </a:lnTo>
                  <a:close/>
                </a:path>
              </a:pathLst>
            </a:custGeom>
            <a:solidFill>
              <a:srgbClr val="FFFFFF"/>
            </a:solidFill>
          </p:spPr>
          <p:txBody>
            <a:bodyPr/>
            <a:lstStyle/>
            <a:p>
              <a:endParaRPr lang="en-US"/>
            </a:p>
          </p:txBody>
        </p:sp>
      </p:grpSp>
      <p:sp>
        <p:nvSpPr>
          <p:cNvPr id="8" name="Freeform 8"/>
          <p:cNvSpPr/>
          <p:nvPr/>
        </p:nvSpPr>
        <p:spPr>
          <a:xfrm>
            <a:off x="14833615" y="9534102"/>
            <a:ext cx="2110070" cy="567081"/>
          </a:xfrm>
          <a:custGeom>
            <a:avLst/>
            <a:gdLst/>
            <a:ahLst/>
            <a:cxnLst/>
            <a:rect l="l" t="t" r="r" b="b"/>
            <a:pathLst>
              <a:path w="2110070" h="567081">
                <a:moveTo>
                  <a:pt x="0" y="0"/>
                </a:moveTo>
                <a:lnTo>
                  <a:pt x="2110070" y="0"/>
                </a:lnTo>
                <a:lnTo>
                  <a:pt x="2110070" y="567082"/>
                </a:lnTo>
                <a:lnTo>
                  <a:pt x="0" y="567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2548824" y="8362975"/>
            <a:ext cx="3577524" cy="2078536"/>
            <a:chOff x="0" y="0"/>
            <a:chExt cx="3229549" cy="1876363"/>
          </a:xfrm>
        </p:grpSpPr>
        <p:sp>
          <p:nvSpPr>
            <p:cNvPr id="10" name="Freeform 10"/>
            <p:cNvSpPr/>
            <p:nvPr/>
          </p:nvSpPr>
          <p:spPr>
            <a:xfrm>
              <a:off x="0" y="0"/>
              <a:ext cx="3229549" cy="1876363"/>
            </a:xfrm>
            <a:custGeom>
              <a:avLst/>
              <a:gdLst/>
              <a:ahLst/>
              <a:cxnLst/>
              <a:rect l="l" t="t" r="r" b="b"/>
              <a:pathLst>
                <a:path w="3229549" h="1876363">
                  <a:moveTo>
                    <a:pt x="0" y="0"/>
                  </a:moveTo>
                  <a:lnTo>
                    <a:pt x="3229549" y="0"/>
                  </a:lnTo>
                  <a:lnTo>
                    <a:pt x="3229549" y="1876363"/>
                  </a:lnTo>
                  <a:lnTo>
                    <a:pt x="0" y="1876363"/>
                  </a:lnTo>
                  <a:close/>
                </a:path>
              </a:pathLst>
            </a:custGeom>
            <a:solidFill>
              <a:srgbClr val="0964D8"/>
            </a:solidFill>
          </p:spPr>
          <p:txBody>
            <a:bodyPr/>
            <a:lstStyle/>
            <a:p>
              <a:endParaRPr lang="en-US"/>
            </a:p>
          </p:txBody>
        </p:sp>
      </p:grpSp>
      <p:sp>
        <p:nvSpPr>
          <p:cNvPr id="11" name="Freeform 11"/>
          <p:cNvSpPr/>
          <p:nvPr/>
        </p:nvSpPr>
        <p:spPr>
          <a:xfrm>
            <a:off x="14305368" y="0"/>
            <a:ext cx="4370081" cy="2895179"/>
          </a:xfrm>
          <a:custGeom>
            <a:avLst/>
            <a:gdLst/>
            <a:ahLst/>
            <a:cxnLst/>
            <a:rect l="l" t="t" r="r" b="b"/>
            <a:pathLst>
              <a:path w="4370081" h="2895179">
                <a:moveTo>
                  <a:pt x="0" y="0"/>
                </a:moveTo>
                <a:lnTo>
                  <a:pt x="4370081" y="0"/>
                </a:lnTo>
                <a:lnTo>
                  <a:pt x="4370081" y="2895179"/>
                </a:lnTo>
                <a:lnTo>
                  <a:pt x="0" y="2895179"/>
                </a:lnTo>
                <a:lnTo>
                  <a:pt x="0" y="0"/>
                </a:lnTo>
                <a:close/>
              </a:path>
            </a:pathLst>
          </a:custGeom>
          <a:blipFill>
            <a:blip r:embed="rId4"/>
            <a:stretch>
              <a:fillRect/>
            </a:stretch>
          </a:blipFill>
        </p:spPr>
        <p:txBody>
          <a:bodyPr/>
          <a:lstStyle/>
          <a:p>
            <a:endParaRPr lang="en-US"/>
          </a:p>
        </p:txBody>
      </p:sp>
      <p:sp>
        <p:nvSpPr>
          <p:cNvPr id="12" name="Freeform 12"/>
          <p:cNvSpPr/>
          <p:nvPr/>
        </p:nvSpPr>
        <p:spPr>
          <a:xfrm>
            <a:off x="1559415" y="3773841"/>
            <a:ext cx="5563895" cy="5998809"/>
          </a:xfrm>
          <a:custGeom>
            <a:avLst/>
            <a:gdLst/>
            <a:ahLst/>
            <a:cxnLst/>
            <a:rect l="l" t="t" r="r" b="b"/>
            <a:pathLst>
              <a:path w="5563895" h="5998809">
                <a:moveTo>
                  <a:pt x="0" y="0"/>
                </a:moveTo>
                <a:lnTo>
                  <a:pt x="5563895" y="0"/>
                </a:lnTo>
                <a:lnTo>
                  <a:pt x="5563895" y="5998809"/>
                </a:lnTo>
                <a:lnTo>
                  <a:pt x="0" y="5998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417882" y="3687145"/>
            <a:ext cx="5563895" cy="5998809"/>
          </a:xfrm>
          <a:custGeom>
            <a:avLst/>
            <a:gdLst/>
            <a:ahLst/>
            <a:cxnLst/>
            <a:rect l="l" t="t" r="r" b="b"/>
            <a:pathLst>
              <a:path w="5563895" h="5998809">
                <a:moveTo>
                  <a:pt x="0" y="0"/>
                </a:moveTo>
                <a:lnTo>
                  <a:pt x="5563896" y="0"/>
                </a:lnTo>
                <a:lnTo>
                  <a:pt x="5563896" y="5998810"/>
                </a:lnTo>
                <a:lnTo>
                  <a:pt x="0" y="59988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284985" y="6500648"/>
            <a:ext cx="885247" cy="371804"/>
          </a:xfrm>
          <a:custGeom>
            <a:avLst/>
            <a:gdLst/>
            <a:ahLst/>
            <a:cxnLst/>
            <a:rect l="l" t="t" r="r" b="b"/>
            <a:pathLst>
              <a:path w="885247" h="371804">
                <a:moveTo>
                  <a:pt x="0" y="0"/>
                </a:moveTo>
                <a:lnTo>
                  <a:pt x="885247" y="0"/>
                </a:lnTo>
                <a:lnTo>
                  <a:pt x="885247" y="371804"/>
                </a:lnTo>
                <a:lnTo>
                  <a:pt x="0" y="3718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TextBox 15"/>
          <p:cNvSpPr txBox="1"/>
          <p:nvPr/>
        </p:nvSpPr>
        <p:spPr>
          <a:xfrm>
            <a:off x="7961902" y="2598284"/>
            <a:ext cx="9786760" cy="4453152"/>
          </a:xfrm>
          <a:prstGeom prst="rect">
            <a:avLst/>
          </a:prstGeom>
        </p:spPr>
        <p:txBody>
          <a:bodyPr lIns="0" tIns="0" rIns="0" bIns="0" rtlCol="0" anchor="t">
            <a:spAutoFit/>
          </a:bodyPr>
          <a:lstStyle/>
          <a:p>
            <a:pPr marL="605399" lvl="1" indent="-302699" algn="just">
              <a:lnSpc>
                <a:spcPts val="3925"/>
              </a:lnSpc>
              <a:buFont typeface="Arial"/>
              <a:buChar char="•"/>
            </a:pPr>
            <a:r>
              <a:rPr lang="en-US" sz="2804">
                <a:solidFill>
                  <a:srgbClr val="000000"/>
                </a:solidFill>
                <a:latin typeface="Inter"/>
              </a:rPr>
              <a:t>Neural networks mimic the brain's processing. </a:t>
            </a:r>
            <a:r>
              <a:rPr lang="en-US" sz="2804">
                <a:solidFill>
                  <a:srgbClr val="000000"/>
                </a:solidFill>
                <a:latin typeface="Inter Bold"/>
              </a:rPr>
              <a:t>Accuracy of about 91%.</a:t>
            </a:r>
          </a:p>
          <a:p>
            <a:pPr algn="just">
              <a:lnSpc>
                <a:spcPts val="3925"/>
              </a:lnSpc>
            </a:pPr>
            <a:r>
              <a:rPr lang="en-US" sz="2804">
                <a:solidFill>
                  <a:srgbClr val="000000"/>
                </a:solidFill>
                <a:latin typeface="Inter"/>
              </a:rPr>
              <a:t> </a:t>
            </a:r>
          </a:p>
          <a:p>
            <a:pPr marL="605399" lvl="1" indent="-302699" algn="just">
              <a:lnSpc>
                <a:spcPts val="3925"/>
              </a:lnSpc>
              <a:buFont typeface="Arial"/>
              <a:buChar char="•"/>
            </a:pPr>
            <a:r>
              <a:rPr lang="en-US" sz="2804">
                <a:solidFill>
                  <a:srgbClr val="000000"/>
                </a:solidFill>
                <a:latin typeface="Inter"/>
              </a:rPr>
              <a:t>Each neuron is linked to a weight and bias. </a:t>
            </a:r>
          </a:p>
          <a:p>
            <a:pPr algn="just">
              <a:lnSpc>
                <a:spcPts val="3925"/>
              </a:lnSpc>
            </a:pPr>
            <a:endParaRPr lang="en-US" sz="2804">
              <a:solidFill>
                <a:srgbClr val="000000"/>
              </a:solidFill>
              <a:latin typeface="Inter"/>
            </a:endParaRPr>
          </a:p>
          <a:p>
            <a:pPr marL="605399" lvl="1" indent="-302699" algn="just">
              <a:lnSpc>
                <a:spcPts val="3925"/>
              </a:lnSpc>
              <a:buFont typeface="Arial"/>
              <a:buChar char="•"/>
            </a:pPr>
            <a:r>
              <a:rPr lang="en-US" sz="2804">
                <a:solidFill>
                  <a:srgbClr val="000000"/>
                </a:solidFill>
                <a:latin typeface="Inter"/>
              </a:rPr>
              <a:t>Backward propagation</a:t>
            </a:r>
          </a:p>
          <a:p>
            <a:pPr algn="just">
              <a:lnSpc>
                <a:spcPts val="3925"/>
              </a:lnSpc>
            </a:pPr>
            <a:endParaRPr lang="en-US" sz="2804">
              <a:solidFill>
                <a:srgbClr val="000000"/>
              </a:solidFill>
              <a:latin typeface="Inter"/>
            </a:endParaRPr>
          </a:p>
          <a:p>
            <a:pPr marL="605399" lvl="1" indent="-302699" algn="just">
              <a:lnSpc>
                <a:spcPts val="3925"/>
              </a:lnSpc>
              <a:buFont typeface="Arial"/>
              <a:buChar char="•"/>
            </a:pPr>
            <a:r>
              <a:rPr lang="en-US" sz="2804">
                <a:solidFill>
                  <a:srgbClr val="000000"/>
                </a:solidFill>
                <a:latin typeface="Inter"/>
              </a:rPr>
              <a:t>Excels in modeling nonlinear relationships in data thanks to activation functions like ReLU and sigmoid.</a:t>
            </a:r>
          </a:p>
        </p:txBody>
      </p:sp>
      <p:sp>
        <p:nvSpPr>
          <p:cNvPr id="16" name="TextBox 16"/>
          <p:cNvSpPr txBox="1"/>
          <p:nvPr/>
        </p:nvSpPr>
        <p:spPr>
          <a:xfrm>
            <a:off x="17192482" y="9224461"/>
            <a:ext cx="1095518" cy="1062539"/>
          </a:xfrm>
          <a:prstGeom prst="rect">
            <a:avLst/>
          </a:prstGeom>
        </p:spPr>
        <p:txBody>
          <a:bodyPr lIns="0" tIns="0" rIns="0" bIns="0" rtlCol="0" anchor="t">
            <a:spAutoFit/>
          </a:bodyPr>
          <a:lstStyle/>
          <a:p>
            <a:pPr algn="ctr">
              <a:lnSpc>
                <a:spcPts val="8634"/>
              </a:lnSpc>
            </a:pPr>
            <a:r>
              <a:rPr lang="en-US" sz="6167" spc="-345">
                <a:solidFill>
                  <a:srgbClr val="FFFFFF"/>
                </a:solidFill>
                <a:latin typeface="Inter Bold"/>
              </a:rPr>
              <a:t>09</a:t>
            </a:r>
          </a:p>
        </p:txBody>
      </p:sp>
      <p:sp>
        <p:nvSpPr>
          <p:cNvPr id="17" name="TextBox 17"/>
          <p:cNvSpPr txBox="1"/>
          <p:nvPr/>
        </p:nvSpPr>
        <p:spPr>
          <a:xfrm>
            <a:off x="0" y="747335"/>
            <a:ext cx="10865435" cy="945434"/>
          </a:xfrm>
          <a:prstGeom prst="rect">
            <a:avLst/>
          </a:prstGeom>
        </p:spPr>
        <p:txBody>
          <a:bodyPr lIns="0" tIns="0" rIns="0" bIns="0" rtlCol="0" anchor="t">
            <a:spAutoFit/>
          </a:bodyPr>
          <a:lstStyle/>
          <a:p>
            <a:pPr algn="ctr">
              <a:lnSpc>
                <a:spcPts val="6963"/>
              </a:lnSpc>
            </a:pPr>
            <a:r>
              <a:rPr lang="en-US" sz="7569">
                <a:solidFill>
                  <a:srgbClr val="FFFFFF"/>
                </a:solidFill>
                <a:latin typeface="Montserrat Classic Bold"/>
              </a:rPr>
              <a:t>NEURAL NETWORK</a:t>
            </a:r>
          </a:p>
        </p:txBody>
      </p:sp>
      <p:sp>
        <p:nvSpPr>
          <p:cNvPr id="18" name="Freeform 18"/>
          <p:cNvSpPr/>
          <p:nvPr/>
        </p:nvSpPr>
        <p:spPr>
          <a:xfrm>
            <a:off x="7029217" y="6500648"/>
            <a:ext cx="885247" cy="371804"/>
          </a:xfrm>
          <a:custGeom>
            <a:avLst/>
            <a:gdLst/>
            <a:ahLst/>
            <a:cxnLst/>
            <a:rect l="l" t="t" r="r" b="b"/>
            <a:pathLst>
              <a:path w="885247" h="371804">
                <a:moveTo>
                  <a:pt x="0" y="0"/>
                </a:moveTo>
                <a:lnTo>
                  <a:pt x="885247" y="0"/>
                </a:lnTo>
                <a:lnTo>
                  <a:pt x="885247" y="371804"/>
                </a:lnTo>
                <a:lnTo>
                  <a:pt x="0" y="3718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4020702" y="0"/>
            <a:ext cx="6160453" cy="10287000"/>
            <a:chOff x="0" y="0"/>
            <a:chExt cx="1273498" cy="2126544"/>
          </a:xfrm>
        </p:grpSpPr>
        <p:sp>
          <p:nvSpPr>
            <p:cNvPr id="3" name="Freeform 3"/>
            <p:cNvSpPr/>
            <p:nvPr/>
          </p:nvSpPr>
          <p:spPr>
            <a:xfrm>
              <a:off x="0" y="0"/>
              <a:ext cx="1273498" cy="2126544"/>
            </a:xfrm>
            <a:custGeom>
              <a:avLst/>
              <a:gdLst/>
              <a:ahLst/>
              <a:cxnLst/>
              <a:rect l="l" t="t" r="r" b="b"/>
              <a:pathLst>
                <a:path w="1273498" h="2126544">
                  <a:moveTo>
                    <a:pt x="0" y="0"/>
                  </a:moveTo>
                  <a:lnTo>
                    <a:pt x="1273498" y="0"/>
                  </a:lnTo>
                  <a:lnTo>
                    <a:pt x="1273498" y="2126544"/>
                  </a:lnTo>
                  <a:lnTo>
                    <a:pt x="0" y="2126544"/>
                  </a:lnTo>
                  <a:close/>
                </a:path>
              </a:pathLst>
            </a:custGeom>
            <a:solidFill>
              <a:srgbClr val="0964D8"/>
            </a:solidFill>
          </p:spPr>
          <p:txBody>
            <a:bodyPr/>
            <a:lstStyle/>
            <a:p>
              <a:endParaRPr lang="en-US"/>
            </a:p>
          </p:txBody>
        </p:sp>
      </p:grpSp>
      <p:grpSp>
        <p:nvGrpSpPr>
          <p:cNvPr id="4" name="Group 4"/>
          <p:cNvGrpSpPr/>
          <p:nvPr/>
        </p:nvGrpSpPr>
        <p:grpSpPr>
          <a:xfrm>
            <a:off x="10181155" y="337780"/>
            <a:ext cx="7777879" cy="9611441"/>
            <a:chOff x="0" y="0"/>
            <a:chExt cx="10370506" cy="12815254"/>
          </a:xfrm>
        </p:grpSpPr>
        <p:pic>
          <p:nvPicPr>
            <p:cNvPr id="5" name="Picture 5"/>
            <p:cNvPicPr>
              <a:picLocks noChangeAspect="1"/>
            </p:cNvPicPr>
            <p:nvPr/>
          </p:nvPicPr>
          <p:blipFill>
            <a:blip r:embed="rId2"/>
            <a:srcRect l="29599" r="24881"/>
            <a:stretch>
              <a:fillRect/>
            </a:stretch>
          </p:blipFill>
          <p:spPr>
            <a:xfrm>
              <a:off x="0" y="0"/>
              <a:ext cx="10370506" cy="12815254"/>
            </a:xfrm>
            <a:prstGeom prst="rect">
              <a:avLst/>
            </a:prstGeom>
          </p:spPr>
        </p:pic>
      </p:grpSp>
      <p:sp>
        <p:nvSpPr>
          <p:cNvPr id="6" name="Freeform 6"/>
          <p:cNvSpPr/>
          <p:nvPr/>
        </p:nvSpPr>
        <p:spPr>
          <a:xfrm>
            <a:off x="12941634" y="6142470"/>
            <a:ext cx="2256921" cy="835061"/>
          </a:xfrm>
          <a:custGeom>
            <a:avLst/>
            <a:gdLst/>
            <a:ahLst/>
            <a:cxnLst/>
            <a:rect l="l" t="t" r="r" b="b"/>
            <a:pathLst>
              <a:path w="2256921" h="835061">
                <a:moveTo>
                  <a:pt x="0" y="0"/>
                </a:moveTo>
                <a:lnTo>
                  <a:pt x="2256921" y="0"/>
                </a:lnTo>
                <a:lnTo>
                  <a:pt x="2256921" y="835060"/>
                </a:lnTo>
                <a:lnTo>
                  <a:pt x="0" y="835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434446" y="552007"/>
            <a:ext cx="5332964" cy="476693"/>
            <a:chOff x="0" y="0"/>
            <a:chExt cx="1404567" cy="125549"/>
          </a:xfrm>
        </p:grpSpPr>
        <p:sp>
          <p:nvSpPr>
            <p:cNvPr id="8" name="Freeform 8"/>
            <p:cNvSpPr/>
            <p:nvPr/>
          </p:nvSpPr>
          <p:spPr>
            <a:xfrm>
              <a:off x="0" y="0"/>
              <a:ext cx="1404567" cy="125549"/>
            </a:xfrm>
            <a:custGeom>
              <a:avLst/>
              <a:gdLst/>
              <a:ahLst/>
              <a:cxnLst/>
              <a:rect l="l" t="t" r="r" b="b"/>
              <a:pathLst>
                <a:path w="1404567" h="125549">
                  <a:moveTo>
                    <a:pt x="62774" y="0"/>
                  </a:moveTo>
                  <a:lnTo>
                    <a:pt x="1341792" y="0"/>
                  </a:lnTo>
                  <a:cubicBezTo>
                    <a:pt x="1358441" y="0"/>
                    <a:pt x="1374408" y="6614"/>
                    <a:pt x="1386181" y="18386"/>
                  </a:cubicBezTo>
                  <a:cubicBezTo>
                    <a:pt x="1397953" y="30159"/>
                    <a:pt x="1404567" y="46126"/>
                    <a:pt x="1404567" y="62774"/>
                  </a:cubicBezTo>
                  <a:lnTo>
                    <a:pt x="1404567" y="62774"/>
                  </a:lnTo>
                  <a:cubicBezTo>
                    <a:pt x="1404567" y="79423"/>
                    <a:pt x="1397953" y="95390"/>
                    <a:pt x="1386181" y="107163"/>
                  </a:cubicBezTo>
                  <a:cubicBezTo>
                    <a:pt x="1374408" y="118935"/>
                    <a:pt x="1358441" y="125549"/>
                    <a:pt x="1341792" y="125549"/>
                  </a:cubicBezTo>
                  <a:lnTo>
                    <a:pt x="62774" y="125549"/>
                  </a:lnTo>
                  <a:cubicBezTo>
                    <a:pt x="46126" y="125549"/>
                    <a:pt x="30159" y="118935"/>
                    <a:pt x="18386" y="107163"/>
                  </a:cubicBezTo>
                  <a:cubicBezTo>
                    <a:pt x="6614" y="95390"/>
                    <a:pt x="0" y="79423"/>
                    <a:pt x="0" y="62774"/>
                  </a:cubicBezTo>
                  <a:lnTo>
                    <a:pt x="0" y="62774"/>
                  </a:lnTo>
                  <a:cubicBezTo>
                    <a:pt x="0" y="46126"/>
                    <a:pt x="6614" y="30159"/>
                    <a:pt x="18386" y="18386"/>
                  </a:cubicBezTo>
                  <a:cubicBezTo>
                    <a:pt x="30159" y="6614"/>
                    <a:pt x="46126" y="0"/>
                    <a:pt x="62774" y="0"/>
                  </a:cubicBezTo>
                  <a:close/>
                </a:path>
              </a:pathLst>
            </a:custGeom>
            <a:solidFill>
              <a:srgbClr val="FF3131"/>
            </a:solidFill>
          </p:spPr>
          <p:txBody>
            <a:bodyPr/>
            <a:lstStyle/>
            <a:p>
              <a:endParaRPr lang="en-US"/>
            </a:p>
          </p:txBody>
        </p:sp>
        <p:sp>
          <p:nvSpPr>
            <p:cNvPr id="9" name="TextBox 9"/>
            <p:cNvSpPr txBox="1"/>
            <p:nvPr/>
          </p:nvSpPr>
          <p:spPr>
            <a:xfrm>
              <a:off x="0" y="9525"/>
              <a:ext cx="1404567" cy="116024"/>
            </a:xfrm>
            <a:prstGeom prst="rect">
              <a:avLst/>
            </a:prstGeom>
          </p:spPr>
          <p:txBody>
            <a:bodyPr lIns="50800" tIns="50800" rIns="50800" bIns="50800" rtlCol="0" anchor="ctr"/>
            <a:lstStyle/>
            <a:p>
              <a:pPr algn="ctr">
                <a:lnSpc>
                  <a:spcPts val="2242"/>
                </a:lnSpc>
              </a:pPr>
              <a:endParaRPr/>
            </a:p>
          </p:txBody>
        </p:sp>
      </p:grpSp>
      <p:sp>
        <p:nvSpPr>
          <p:cNvPr id="10" name="TextBox 10"/>
          <p:cNvSpPr txBox="1"/>
          <p:nvPr/>
        </p:nvSpPr>
        <p:spPr>
          <a:xfrm rot="-5400000">
            <a:off x="-790822" y="4199084"/>
            <a:ext cx="5851725" cy="1888831"/>
          </a:xfrm>
          <a:prstGeom prst="rect">
            <a:avLst/>
          </a:prstGeom>
        </p:spPr>
        <p:txBody>
          <a:bodyPr lIns="0" tIns="0" rIns="0" bIns="0" rtlCol="0" anchor="t">
            <a:spAutoFit/>
          </a:bodyPr>
          <a:lstStyle/>
          <a:p>
            <a:pPr algn="ctr">
              <a:lnSpc>
                <a:spcPts val="7076"/>
              </a:lnSpc>
            </a:pPr>
            <a:r>
              <a:rPr lang="en-US" sz="8228" spc="-501">
                <a:solidFill>
                  <a:srgbClr val="000000"/>
                </a:solidFill>
                <a:latin typeface="Montserrat Classic Bold"/>
              </a:rPr>
              <a:t>TABLE OF CONTENTS</a:t>
            </a:r>
          </a:p>
        </p:txBody>
      </p:sp>
      <p:sp>
        <p:nvSpPr>
          <p:cNvPr id="11" name="TextBox 11"/>
          <p:cNvSpPr txBox="1"/>
          <p:nvPr/>
        </p:nvSpPr>
        <p:spPr>
          <a:xfrm>
            <a:off x="4870035" y="292475"/>
            <a:ext cx="4461786" cy="9507539"/>
          </a:xfrm>
          <a:prstGeom prst="rect">
            <a:avLst/>
          </a:prstGeom>
        </p:spPr>
        <p:txBody>
          <a:bodyPr lIns="0" tIns="0" rIns="0" bIns="0" rtlCol="0" anchor="t">
            <a:spAutoFit/>
          </a:bodyPr>
          <a:lstStyle/>
          <a:p>
            <a:pPr algn="just">
              <a:lnSpc>
                <a:spcPts val="6326"/>
              </a:lnSpc>
            </a:pPr>
            <a:r>
              <a:rPr lang="en-US" sz="2530" dirty="0">
                <a:solidFill>
                  <a:srgbClr val="FFFFFF"/>
                </a:solidFill>
                <a:latin typeface="Inter"/>
              </a:rPr>
              <a:t>Introduction</a:t>
            </a:r>
          </a:p>
          <a:p>
            <a:pPr marL="309516" lvl="1" indent="-154758" algn="just">
              <a:lnSpc>
                <a:spcPts val="3584"/>
              </a:lnSpc>
              <a:buFont typeface="Arial"/>
              <a:buChar char="•"/>
            </a:pPr>
            <a:r>
              <a:rPr lang="en-US" sz="1433" dirty="0">
                <a:solidFill>
                  <a:srgbClr val="FFFFFF"/>
                </a:solidFill>
                <a:latin typeface="Inter"/>
              </a:rPr>
              <a:t>Meet Bob...............................................................1</a:t>
            </a:r>
          </a:p>
          <a:p>
            <a:pPr marL="309516" lvl="1" indent="-154758" algn="just">
              <a:lnSpc>
                <a:spcPts val="3584"/>
              </a:lnSpc>
              <a:buFont typeface="Arial"/>
              <a:buChar char="•"/>
            </a:pPr>
            <a:r>
              <a:rPr lang="en-US" sz="1433" dirty="0">
                <a:solidFill>
                  <a:srgbClr val="FFFFFF"/>
                </a:solidFill>
                <a:latin typeface="Inter"/>
              </a:rPr>
              <a:t>Stroke Statistics...................................................2</a:t>
            </a:r>
          </a:p>
          <a:p>
            <a:pPr marL="309516" lvl="1" indent="-154758" algn="just">
              <a:lnSpc>
                <a:spcPts val="3584"/>
              </a:lnSpc>
              <a:buFont typeface="Arial"/>
              <a:buChar char="•"/>
            </a:pPr>
            <a:r>
              <a:rPr lang="en-US" sz="1433" dirty="0">
                <a:solidFill>
                  <a:srgbClr val="FFFFFF"/>
                </a:solidFill>
                <a:latin typeface="Inter"/>
              </a:rPr>
              <a:t>Objectives of the Study.......................................3</a:t>
            </a:r>
          </a:p>
          <a:p>
            <a:pPr algn="just">
              <a:lnSpc>
                <a:spcPts val="6326"/>
              </a:lnSpc>
            </a:pPr>
            <a:r>
              <a:rPr lang="en-US" sz="2530" dirty="0">
                <a:solidFill>
                  <a:srgbClr val="FFFFFF"/>
                </a:solidFill>
                <a:latin typeface="Inter"/>
              </a:rPr>
              <a:t>Overview of Data Variables</a:t>
            </a:r>
          </a:p>
          <a:p>
            <a:pPr marL="309516" lvl="1" indent="-154758" algn="just">
              <a:lnSpc>
                <a:spcPts val="3584"/>
              </a:lnSpc>
              <a:buFont typeface="Arial"/>
              <a:buChar char="•"/>
            </a:pPr>
            <a:r>
              <a:rPr lang="en-US" sz="1433" dirty="0">
                <a:solidFill>
                  <a:srgbClr val="FFFFFF"/>
                </a:solidFill>
                <a:latin typeface="Inter"/>
              </a:rPr>
              <a:t>Visualization of Data............................................5</a:t>
            </a:r>
          </a:p>
          <a:p>
            <a:pPr algn="just">
              <a:lnSpc>
                <a:spcPts val="6326"/>
              </a:lnSpc>
            </a:pPr>
            <a:r>
              <a:rPr lang="en-US" sz="2530" dirty="0">
                <a:solidFill>
                  <a:srgbClr val="FFFFFF"/>
                </a:solidFill>
                <a:latin typeface="Inter"/>
              </a:rPr>
              <a:t>Data Pre-Processing</a:t>
            </a:r>
          </a:p>
          <a:p>
            <a:pPr marL="309937" lvl="1" indent="-154969" algn="just">
              <a:lnSpc>
                <a:spcPts val="3588"/>
              </a:lnSpc>
              <a:buFont typeface="Arial"/>
              <a:buChar char="•"/>
            </a:pPr>
            <a:r>
              <a:rPr lang="en-US" sz="1435" dirty="0">
                <a:solidFill>
                  <a:srgbClr val="FFFFFF"/>
                </a:solidFill>
                <a:latin typeface="Inter"/>
              </a:rPr>
              <a:t>Cleansing, Transforming, Balancing...................6</a:t>
            </a:r>
          </a:p>
          <a:p>
            <a:pPr marL="309937" lvl="1" indent="-154969" algn="just">
              <a:lnSpc>
                <a:spcPts val="3588"/>
              </a:lnSpc>
              <a:buFont typeface="Arial"/>
              <a:buChar char="•"/>
            </a:pPr>
            <a:r>
              <a:rPr lang="en-US" sz="1435" dirty="0">
                <a:solidFill>
                  <a:srgbClr val="FFFFFF"/>
                </a:solidFill>
                <a:latin typeface="Inter"/>
              </a:rPr>
              <a:t>Previous/New Applications..................................7</a:t>
            </a:r>
          </a:p>
          <a:p>
            <a:pPr algn="just">
              <a:lnSpc>
                <a:spcPts val="6326"/>
              </a:lnSpc>
            </a:pPr>
            <a:r>
              <a:rPr lang="en-US" sz="2530" dirty="0">
                <a:solidFill>
                  <a:srgbClr val="FFFFFF"/>
                </a:solidFill>
                <a:latin typeface="Inter"/>
              </a:rPr>
              <a:t>Predictive Modeling</a:t>
            </a:r>
          </a:p>
          <a:p>
            <a:pPr marL="309937" lvl="1" indent="-154969" algn="just">
              <a:lnSpc>
                <a:spcPts val="3588"/>
              </a:lnSpc>
              <a:buFont typeface="Arial"/>
              <a:buChar char="•"/>
            </a:pPr>
            <a:r>
              <a:rPr lang="en-US" sz="1435" dirty="0">
                <a:solidFill>
                  <a:srgbClr val="FFFFFF"/>
                </a:solidFill>
                <a:latin typeface="Inter"/>
              </a:rPr>
              <a:t>Log Regression.....................................................8</a:t>
            </a:r>
          </a:p>
          <a:p>
            <a:pPr marL="309937" lvl="1" indent="-154969" algn="just">
              <a:lnSpc>
                <a:spcPts val="3588"/>
              </a:lnSpc>
              <a:buFont typeface="Arial"/>
              <a:buChar char="•"/>
            </a:pPr>
            <a:r>
              <a:rPr lang="en-US" sz="1435" dirty="0">
                <a:solidFill>
                  <a:srgbClr val="FFFFFF"/>
                </a:solidFill>
                <a:latin typeface="Inter"/>
              </a:rPr>
              <a:t>KNN.......................................................................9</a:t>
            </a:r>
          </a:p>
          <a:p>
            <a:pPr marL="309937" lvl="1" indent="-154969" algn="just">
              <a:lnSpc>
                <a:spcPts val="3588"/>
              </a:lnSpc>
              <a:buFont typeface="Arial"/>
              <a:buChar char="•"/>
            </a:pPr>
            <a:r>
              <a:rPr lang="en-US" sz="1435" dirty="0">
                <a:solidFill>
                  <a:srgbClr val="FFFFFF"/>
                </a:solidFill>
                <a:latin typeface="Inter"/>
              </a:rPr>
              <a:t>Decision Trees....................................................10</a:t>
            </a:r>
          </a:p>
          <a:p>
            <a:pPr marL="309937" lvl="1" indent="-154969" algn="just">
              <a:lnSpc>
                <a:spcPts val="3588"/>
              </a:lnSpc>
              <a:buFont typeface="Arial"/>
              <a:buChar char="•"/>
            </a:pPr>
            <a:r>
              <a:rPr lang="en-US" sz="1435" dirty="0">
                <a:solidFill>
                  <a:srgbClr val="FFFFFF"/>
                </a:solidFill>
                <a:latin typeface="Inter"/>
              </a:rPr>
              <a:t>Random Forest....................................................11</a:t>
            </a:r>
          </a:p>
          <a:p>
            <a:pPr marL="309937" lvl="1" indent="-154969" algn="just">
              <a:lnSpc>
                <a:spcPts val="3588"/>
              </a:lnSpc>
              <a:buFont typeface="Arial"/>
              <a:buChar char="•"/>
            </a:pPr>
            <a:r>
              <a:rPr lang="en-US" sz="1435" dirty="0">
                <a:solidFill>
                  <a:srgbClr val="FFFFFF"/>
                </a:solidFill>
                <a:latin typeface="Inter"/>
              </a:rPr>
              <a:t>Neural Networks.................................................12</a:t>
            </a:r>
          </a:p>
          <a:p>
            <a:pPr algn="just">
              <a:lnSpc>
                <a:spcPts val="6326"/>
              </a:lnSpc>
            </a:pPr>
            <a:r>
              <a:rPr lang="en-US" sz="2530" dirty="0">
                <a:solidFill>
                  <a:srgbClr val="FFFFFF"/>
                </a:solidFill>
                <a:latin typeface="Inter"/>
              </a:rPr>
              <a:t>Conclusion</a:t>
            </a:r>
          </a:p>
          <a:p>
            <a:pPr marL="310896" lvl="1" indent="-155448" algn="just">
              <a:lnSpc>
                <a:spcPts val="3600"/>
              </a:lnSpc>
              <a:buFont typeface="Arial"/>
              <a:buChar char="•"/>
            </a:pPr>
            <a:r>
              <a:rPr lang="en-US" sz="1439" dirty="0">
                <a:solidFill>
                  <a:srgbClr val="FFFFFF"/>
                </a:solidFill>
                <a:latin typeface="Inter"/>
              </a:rPr>
              <a:t>Recommendation................................................13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4020702" y="0"/>
            <a:ext cx="6160453" cy="10287000"/>
            <a:chOff x="0" y="0"/>
            <a:chExt cx="1273498" cy="2126544"/>
          </a:xfrm>
        </p:grpSpPr>
        <p:sp>
          <p:nvSpPr>
            <p:cNvPr id="3" name="Freeform 3"/>
            <p:cNvSpPr/>
            <p:nvPr/>
          </p:nvSpPr>
          <p:spPr>
            <a:xfrm>
              <a:off x="0" y="0"/>
              <a:ext cx="1273498" cy="2126544"/>
            </a:xfrm>
            <a:custGeom>
              <a:avLst/>
              <a:gdLst/>
              <a:ahLst/>
              <a:cxnLst/>
              <a:rect l="l" t="t" r="r" b="b"/>
              <a:pathLst>
                <a:path w="1273498" h="2126544">
                  <a:moveTo>
                    <a:pt x="0" y="0"/>
                  </a:moveTo>
                  <a:lnTo>
                    <a:pt x="1273498" y="0"/>
                  </a:lnTo>
                  <a:lnTo>
                    <a:pt x="1273498" y="2126544"/>
                  </a:lnTo>
                  <a:lnTo>
                    <a:pt x="0" y="2126544"/>
                  </a:lnTo>
                  <a:close/>
                </a:path>
              </a:pathLst>
            </a:custGeom>
            <a:solidFill>
              <a:srgbClr val="0964D8"/>
            </a:solidFill>
          </p:spPr>
          <p:txBody>
            <a:bodyPr/>
            <a:lstStyle/>
            <a:p>
              <a:endParaRPr lang="en-US"/>
            </a:p>
          </p:txBody>
        </p:sp>
      </p:grpSp>
      <p:grpSp>
        <p:nvGrpSpPr>
          <p:cNvPr id="4" name="Group 4"/>
          <p:cNvGrpSpPr/>
          <p:nvPr/>
        </p:nvGrpSpPr>
        <p:grpSpPr>
          <a:xfrm>
            <a:off x="10181155" y="337780"/>
            <a:ext cx="7777879" cy="9611441"/>
            <a:chOff x="0" y="0"/>
            <a:chExt cx="10370506" cy="12815254"/>
          </a:xfrm>
        </p:grpSpPr>
        <p:pic>
          <p:nvPicPr>
            <p:cNvPr id="5" name="Picture 5"/>
            <p:cNvPicPr>
              <a:picLocks noChangeAspect="1"/>
            </p:cNvPicPr>
            <p:nvPr/>
          </p:nvPicPr>
          <p:blipFill>
            <a:blip r:embed="rId2"/>
            <a:srcRect l="29599" r="24881"/>
            <a:stretch>
              <a:fillRect/>
            </a:stretch>
          </p:blipFill>
          <p:spPr>
            <a:xfrm>
              <a:off x="0" y="0"/>
              <a:ext cx="10370506" cy="12815254"/>
            </a:xfrm>
            <a:prstGeom prst="rect">
              <a:avLst/>
            </a:prstGeom>
          </p:spPr>
        </p:pic>
      </p:grpSp>
      <p:sp>
        <p:nvSpPr>
          <p:cNvPr id="6" name="Freeform 6"/>
          <p:cNvSpPr/>
          <p:nvPr/>
        </p:nvSpPr>
        <p:spPr>
          <a:xfrm>
            <a:off x="12941634" y="6142470"/>
            <a:ext cx="2256921" cy="835061"/>
          </a:xfrm>
          <a:custGeom>
            <a:avLst/>
            <a:gdLst/>
            <a:ahLst/>
            <a:cxnLst/>
            <a:rect l="l" t="t" r="r" b="b"/>
            <a:pathLst>
              <a:path w="2256921" h="835061">
                <a:moveTo>
                  <a:pt x="0" y="0"/>
                </a:moveTo>
                <a:lnTo>
                  <a:pt x="2256921" y="0"/>
                </a:lnTo>
                <a:lnTo>
                  <a:pt x="2256921" y="835060"/>
                </a:lnTo>
                <a:lnTo>
                  <a:pt x="0" y="835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434446" y="8801100"/>
            <a:ext cx="5332964" cy="476693"/>
            <a:chOff x="0" y="0"/>
            <a:chExt cx="1404567" cy="125549"/>
          </a:xfrm>
        </p:grpSpPr>
        <p:sp>
          <p:nvSpPr>
            <p:cNvPr id="8" name="Freeform 8"/>
            <p:cNvSpPr/>
            <p:nvPr/>
          </p:nvSpPr>
          <p:spPr>
            <a:xfrm>
              <a:off x="0" y="0"/>
              <a:ext cx="1404567" cy="125549"/>
            </a:xfrm>
            <a:custGeom>
              <a:avLst/>
              <a:gdLst/>
              <a:ahLst/>
              <a:cxnLst/>
              <a:rect l="l" t="t" r="r" b="b"/>
              <a:pathLst>
                <a:path w="1404567" h="125549">
                  <a:moveTo>
                    <a:pt x="62774" y="0"/>
                  </a:moveTo>
                  <a:lnTo>
                    <a:pt x="1341792" y="0"/>
                  </a:lnTo>
                  <a:cubicBezTo>
                    <a:pt x="1358441" y="0"/>
                    <a:pt x="1374408" y="6614"/>
                    <a:pt x="1386181" y="18386"/>
                  </a:cubicBezTo>
                  <a:cubicBezTo>
                    <a:pt x="1397953" y="30159"/>
                    <a:pt x="1404567" y="46126"/>
                    <a:pt x="1404567" y="62774"/>
                  </a:cubicBezTo>
                  <a:lnTo>
                    <a:pt x="1404567" y="62774"/>
                  </a:lnTo>
                  <a:cubicBezTo>
                    <a:pt x="1404567" y="79423"/>
                    <a:pt x="1397953" y="95390"/>
                    <a:pt x="1386181" y="107163"/>
                  </a:cubicBezTo>
                  <a:cubicBezTo>
                    <a:pt x="1374408" y="118935"/>
                    <a:pt x="1358441" y="125549"/>
                    <a:pt x="1341792" y="125549"/>
                  </a:cubicBezTo>
                  <a:lnTo>
                    <a:pt x="62774" y="125549"/>
                  </a:lnTo>
                  <a:cubicBezTo>
                    <a:pt x="46126" y="125549"/>
                    <a:pt x="30159" y="118935"/>
                    <a:pt x="18386" y="107163"/>
                  </a:cubicBezTo>
                  <a:cubicBezTo>
                    <a:pt x="6614" y="95390"/>
                    <a:pt x="0" y="79423"/>
                    <a:pt x="0" y="62774"/>
                  </a:cubicBezTo>
                  <a:lnTo>
                    <a:pt x="0" y="62774"/>
                  </a:lnTo>
                  <a:cubicBezTo>
                    <a:pt x="0" y="46126"/>
                    <a:pt x="6614" y="30159"/>
                    <a:pt x="18386" y="18386"/>
                  </a:cubicBezTo>
                  <a:cubicBezTo>
                    <a:pt x="30159" y="6614"/>
                    <a:pt x="46126" y="0"/>
                    <a:pt x="62774" y="0"/>
                  </a:cubicBezTo>
                  <a:close/>
                </a:path>
              </a:pathLst>
            </a:custGeom>
            <a:solidFill>
              <a:srgbClr val="FF3131"/>
            </a:solidFill>
          </p:spPr>
          <p:txBody>
            <a:bodyPr/>
            <a:lstStyle/>
            <a:p>
              <a:endParaRPr lang="en-US"/>
            </a:p>
          </p:txBody>
        </p:sp>
        <p:sp>
          <p:nvSpPr>
            <p:cNvPr id="9" name="TextBox 9"/>
            <p:cNvSpPr txBox="1"/>
            <p:nvPr/>
          </p:nvSpPr>
          <p:spPr>
            <a:xfrm>
              <a:off x="0" y="9525"/>
              <a:ext cx="1404567" cy="116024"/>
            </a:xfrm>
            <a:prstGeom prst="rect">
              <a:avLst/>
            </a:prstGeom>
          </p:spPr>
          <p:txBody>
            <a:bodyPr lIns="50800" tIns="50800" rIns="50800" bIns="50800" rtlCol="0" anchor="ctr"/>
            <a:lstStyle/>
            <a:p>
              <a:pPr algn="ctr">
                <a:lnSpc>
                  <a:spcPts val="2242"/>
                </a:lnSpc>
              </a:pPr>
              <a:endParaRPr/>
            </a:p>
          </p:txBody>
        </p:sp>
      </p:grpSp>
      <p:sp>
        <p:nvSpPr>
          <p:cNvPr id="10" name="TextBox 10"/>
          <p:cNvSpPr txBox="1"/>
          <p:nvPr/>
        </p:nvSpPr>
        <p:spPr>
          <a:xfrm rot="-5400000">
            <a:off x="-790822" y="4199084"/>
            <a:ext cx="5851725" cy="1888831"/>
          </a:xfrm>
          <a:prstGeom prst="rect">
            <a:avLst/>
          </a:prstGeom>
        </p:spPr>
        <p:txBody>
          <a:bodyPr lIns="0" tIns="0" rIns="0" bIns="0" rtlCol="0" anchor="t">
            <a:spAutoFit/>
          </a:bodyPr>
          <a:lstStyle/>
          <a:p>
            <a:pPr algn="ctr">
              <a:lnSpc>
                <a:spcPts val="7076"/>
              </a:lnSpc>
            </a:pPr>
            <a:r>
              <a:rPr lang="en-US" sz="8228" spc="-501">
                <a:solidFill>
                  <a:srgbClr val="000000"/>
                </a:solidFill>
                <a:latin typeface="Montserrat Classic Bold"/>
              </a:rPr>
              <a:t>TABLE OF CONTENTS</a:t>
            </a:r>
          </a:p>
        </p:txBody>
      </p:sp>
      <p:sp>
        <p:nvSpPr>
          <p:cNvPr id="11" name="TextBox 11"/>
          <p:cNvSpPr txBox="1"/>
          <p:nvPr/>
        </p:nvSpPr>
        <p:spPr>
          <a:xfrm>
            <a:off x="4870035" y="292475"/>
            <a:ext cx="4461786" cy="9507539"/>
          </a:xfrm>
          <a:prstGeom prst="rect">
            <a:avLst/>
          </a:prstGeom>
        </p:spPr>
        <p:txBody>
          <a:bodyPr lIns="0" tIns="0" rIns="0" bIns="0" rtlCol="0" anchor="t">
            <a:spAutoFit/>
          </a:bodyPr>
          <a:lstStyle/>
          <a:p>
            <a:pPr algn="just">
              <a:lnSpc>
                <a:spcPts val="6326"/>
              </a:lnSpc>
            </a:pPr>
            <a:r>
              <a:rPr lang="en-US" sz="2530" dirty="0">
                <a:solidFill>
                  <a:srgbClr val="FFFFFF"/>
                </a:solidFill>
                <a:latin typeface="Inter"/>
              </a:rPr>
              <a:t>Introduction</a:t>
            </a:r>
          </a:p>
          <a:p>
            <a:pPr marL="309516" lvl="1" indent="-154758" algn="just">
              <a:lnSpc>
                <a:spcPts val="3584"/>
              </a:lnSpc>
              <a:buFont typeface="Arial"/>
              <a:buChar char="•"/>
            </a:pPr>
            <a:r>
              <a:rPr lang="en-US" sz="1433" dirty="0">
                <a:solidFill>
                  <a:srgbClr val="FFFFFF"/>
                </a:solidFill>
                <a:latin typeface="Inter"/>
              </a:rPr>
              <a:t>Meet Bob...............................................................1</a:t>
            </a:r>
          </a:p>
          <a:p>
            <a:pPr marL="309516" lvl="1" indent="-154758" algn="just">
              <a:lnSpc>
                <a:spcPts val="3584"/>
              </a:lnSpc>
              <a:buFont typeface="Arial"/>
              <a:buChar char="•"/>
            </a:pPr>
            <a:r>
              <a:rPr lang="en-US" sz="1433" dirty="0">
                <a:solidFill>
                  <a:srgbClr val="FFFFFF"/>
                </a:solidFill>
                <a:latin typeface="Inter"/>
              </a:rPr>
              <a:t>Stroke Statistics...................................................2</a:t>
            </a:r>
          </a:p>
          <a:p>
            <a:pPr marL="309516" lvl="1" indent="-154758" algn="just">
              <a:lnSpc>
                <a:spcPts val="3584"/>
              </a:lnSpc>
              <a:buFont typeface="Arial"/>
              <a:buChar char="•"/>
            </a:pPr>
            <a:r>
              <a:rPr lang="en-US" sz="1433" dirty="0">
                <a:solidFill>
                  <a:srgbClr val="FFFFFF"/>
                </a:solidFill>
                <a:latin typeface="Inter"/>
              </a:rPr>
              <a:t>Objectives of the Study.......................................3</a:t>
            </a:r>
          </a:p>
          <a:p>
            <a:pPr algn="just">
              <a:lnSpc>
                <a:spcPts val="6326"/>
              </a:lnSpc>
            </a:pPr>
            <a:r>
              <a:rPr lang="en-US" sz="2530" dirty="0">
                <a:solidFill>
                  <a:srgbClr val="FFFFFF"/>
                </a:solidFill>
                <a:latin typeface="Inter"/>
              </a:rPr>
              <a:t>Overview of Data Variables</a:t>
            </a:r>
          </a:p>
          <a:p>
            <a:pPr marL="309516" lvl="1" indent="-154758" algn="just">
              <a:lnSpc>
                <a:spcPts val="3584"/>
              </a:lnSpc>
              <a:buFont typeface="Arial"/>
              <a:buChar char="•"/>
            </a:pPr>
            <a:r>
              <a:rPr lang="en-US" sz="1433" dirty="0">
                <a:solidFill>
                  <a:srgbClr val="FFFFFF"/>
                </a:solidFill>
                <a:latin typeface="Inter"/>
              </a:rPr>
              <a:t>Visualization of Data............................................5</a:t>
            </a:r>
          </a:p>
          <a:p>
            <a:pPr algn="just">
              <a:lnSpc>
                <a:spcPts val="6326"/>
              </a:lnSpc>
            </a:pPr>
            <a:r>
              <a:rPr lang="en-US" sz="2530" dirty="0">
                <a:solidFill>
                  <a:srgbClr val="FFFFFF"/>
                </a:solidFill>
                <a:latin typeface="Inter"/>
              </a:rPr>
              <a:t>Data Pre-Processing</a:t>
            </a:r>
          </a:p>
          <a:p>
            <a:pPr marL="309937" lvl="1" indent="-154969" algn="just">
              <a:lnSpc>
                <a:spcPts val="3588"/>
              </a:lnSpc>
              <a:buFont typeface="Arial"/>
              <a:buChar char="•"/>
            </a:pPr>
            <a:r>
              <a:rPr lang="en-US" sz="1435" dirty="0">
                <a:solidFill>
                  <a:srgbClr val="FFFFFF"/>
                </a:solidFill>
                <a:latin typeface="Inter"/>
              </a:rPr>
              <a:t>Cleansing, Transforming, Balancing...................6</a:t>
            </a:r>
          </a:p>
          <a:p>
            <a:pPr marL="309937" lvl="1" indent="-154969" algn="just">
              <a:lnSpc>
                <a:spcPts val="3588"/>
              </a:lnSpc>
              <a:buFont typeface="Arial"/>
              <a:buChar char="•"/>
            </a:pPr>
            <a:r>
              <a:rPr lang="en-US" sz="1435" dirty="0">
                <a:solidFill>
                  <a:srgbClr val="FFFFFF"/>
                </a:solidFill>
                <a:latin typeface="Inter"/>
              </a:rPr>
              <a:t>Previous/New Applications..................................7</a:t>
            </a:r>
          </a:p>
          <a:p>
            <a:pPr algn="just">
              <a:lnSpc>
                <a:spcPts val="6326"/>
              </a:lnSpc>
            </a:pPr>
            <a:r>
              <a:rPr lang="en-US" sz="2530" dirty="0">
                <a:solidFill>
                  <a:srgbClr val="FFFFFF"/>
                </a:solidFill>
                <a:latin typeface="Inter"/>
              </a:rPr>
              <a:t>Predictive Modeling</a:t>
            </a:r>
          </a:p>
          <a:p>
            <a:pPr marL="309937" lvl="1" indent="-154969" algn="just">
              <a:lnSpc>
                <a:spcPts val="3588"/>
              </a:lnSpc>
              <a:buFont typeface="Arial"/>
              <a:buChar char="•"/>
            </a:pPr>
            <a:r>
              <a:rPr lang="en-US" sz="1435" dirty="0">
                <a:solidFill>
                  <a:srgbClr val="FFFFFF"/>
                </a:solidFill>
                <a:latin typeface="Inter"/>
              </a:rPr>
              <a:t>Log Regression.....................................................8</a:t>
            </a:r>
          </a:p>
          <a:p>
            <a:pPr marL="309937" lvl="1" indent="-154969" algn="just">
              <a:lnSpc>
                <a:spcPts val="3588"/>
              </a:lnSpc>
              <a:buFont typeface="Arial"/>
              <a:buChar char="•"/>
            </a:pPr>
            <a:r>
              <a:rPr lang="en-US" sz="1435" dirty="0">
                <a:solidFill>
                  <a:srgbClr val="FFFFFF"/>
                </a:solidFill>
                <a:latin typeface="Inter"/>
              </a:rPr>
              <a:t>KNN.......................................................................9</a:t>
            </a:r>
          </a:p>
          <a:p>
            <a:pPr marL="309937" lvl="1" indent="-154969" algn="just">
              <a:lnSpc>
                <a:spcPts val="3588"/>
              </a:lnSpc>
              <a:buFont typeface="Arial"/>
              <a:buChar char="•"/>
            </a:pPr>
            <a:r>
              <a:rPr lang="en-US" sz="1435" dirty="0">
                <a:solidFill>
                  <a:srgbClr val="FFFFFF"/>
                </a:solidFill>
                <a:latin typeface="Inter"/>
              </a:rPr>
              <a:t>Decision Trees....................................................10</a:t>
            </a:r>
          </a:p>
          <a:p>
            <a:pPr marL="309937" lvl="1" indent="-154969" algn="just">
              <a:lnSpc>
                <a:spcPts val="3588"/>
              </a:lnSpc>
              <a:buFont typeface="Arial"/>
              <a:buChar char="•"/>
            </a:pPr>
            <a:r>
              <a:rPr lang="en-US" sz="1435" dirty="0">
                <a:solidFill>
                  <a:srgbClr val="FFFFFF"/>
                </a:solidFill>
                <a:latin typeface="Inter"/>
              </a:rPr>
              <a:t>Random Forest....................................................11</a:t>
            </a:r>
          </a:p>
          <a:p>
            <a:pPr marL="309937" lvl="1" indent="-154969" algn="just">
              <a:lnSpc>
                <a:spcPts val="3588"/>
              </a:lnSpc>
              <a:buFont typeface="Arial"/>
              <a:buChar char="•"/>
            </a:pPr>
            <a:r>
              <a:rPr lang="en-US" sz="1435" dirty="0">
                <a:solidFill>
                  <a:srgbClr val="FFFFFF"/>
                </a:solidFill>
                <a:latin typeface="Inter"/>
              </a:rPr>
              <a:t>Neural Networks.................................................12</a:t>
            </a:r>
          </a:p>
          <a:p>
            <a:pPr algn="just">
              <a:lnSpc>
                <a:spcPts val="6326"/>
              </a:lnSpc>
            </a:pPr>
            <a:r>
              <a:rPr lang="en-US" sz="2530" dirty="0">
                <a:solidFill>
                  <a:srgbClr val="FFFFFF"/>
                </a:solidFill>
                <a:latin typeface="Inter"/>
              </a:rPr>
              <a:t>Conclusion</a:t>
            </a:r>
          </a:p>
          <a:p>
            <a:pPr marL="310896" lvl="1" indent="-155448" algn="just">
              <a:lnSpc>
                <a:spcPts val="3600"/>
              </a:lnSpc>
              <a:buFont typeface="Arial"/>
              <a:buChar char="•"/>
            </a:pPr>
            <a:r>
              <a:rPr lang="en-US" sz="1439" dirty="0">
                <a:solidFill>
                  <a:srgbClr val="FFFFFF"/>
                </a:solidFill>
                <a:latin typeface="Inter"/>
              </a:rPr>
              <a:t>Recommendation................................................13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0" y="4625267"/>
            <a:ext cx="18288000" cy="5661733"/>
            <a:chOff x="0" y="0"/>
            <a:chExt cx="6671512" cy="2065416"/>
          </a:xfrm>
        </p:grpSpPr>
        <p:sp>
          <p:nvSpPr>
            <p:cNvPr id="3" name="Freeform 3"/>
            <p:cNvSpPr/>
            <p:nvPr/>
          </p:nvSpPr>
          <p:spPr>
            <a:xfrm>
              <a:off x="0" y="0"/>
              <a:ext cx="6671512" cy="2065416"/>
            </a:xfrm>
            <a:custGeom>
              <a:avLst/>
              <a:gdLst/>
              <a:ahLst/>
              <a:cxnLst/>
              <a:rect l="l" t="t" r="r" b="b"/>
              <a:pathLst>
                <a:path w="6671512" h="2065416">
                  <a:moveTo>
                    <a:pt x="0" y="0"/>
                  </a:moveTo>
                  <a:lnTo>
                    <a:pt x="6671512" y="0"/>
                  </a:lnTo>
                  <a:lnTo>
                    <a:pt x="6671512" y="2065416"/>
                  </a:lnTo>
                  <a:lnTo>
                    <a:pt x="0" y="2065416"/>
                  </a:lnTo>
                  <a:close/>
                </a:path>
              </a:pathLst>
            </a:custGeom>
            <a:solidFill>
              <a:srgbClr val="0964D8"/>
            </a:solidFill>
          </p:spPr>
          <p:txBody>
            <a:bodyPr/>
            <a:lstStyle/>
            <a:p>
              <a:endParaRPr lang="en-US"/>
            </a:p>
          </p:txBody>
        </p:sp>
      </p:grpSp>
      <p:sp>
        <p:nvSpPr>
          <p:cNvPr id="4" name="Freeform 4"/>
          <p:cNvSpPr/>
          <p:nvPr/>
        </p:nvSpPr>
        <p:spPr>
          <a:xfrm>
            <a:off x="613068" y="5249723"/>
            <a:ext cx="1867175" cy="2206410"/>
          </a:xfrm>
          <a:custGeom>
            <a:avLst/>
            <a:gdLst/>
            <a:ahLst/>
            <a:cxnLst/>
            <a:rect l="l" t="t" r="r" b="b"/>
            <a:pathLst>
              <a:path w="1867175" h="2206410">
                <a:moveTo>
                  <a:pt x="0" y="0"/>
                </a:moveTo>
                <a:lnTo>
                  <a:pt x="1867175" y="0"/>
                </a:lnTo>
                <a:lnTo>
                  <a:pt x="1867175" y="2206410"/>
                </a:lnTo>
                <a:lnTo>
                  <a:pt x="0" y="220641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9406585" y="257288"/>
            <a:ext cx="8333656" cy="11667118"/>
          </a:xfrm>
          <a:custGeom>
            <a:avLst/>
            <a:gdLst/>
            <a:ahLst/>
            <a:cxnLst/>
            <a:rect l="l" t="t" r="r" b="b"/>
            <a:pathLst>
              <a:path w="8333656" h="11667118">
                <a:moveTo>
                  <a:pt x="0" y="0"/>
                </a:moveTo>
                <a:lnTo>
                  <a:pt x="8333656" y="0"/>
                </a:lnTo>
                <a:lnTo>
                  <a:pt x="8333656" y="11667118"/>
                </a:lnTo>
                <a:lnTo>
                  <a:pt x="0" y="11667118"/>
                </a:lnTo>
                <a:lnTo>
                  <a:pt x="0" y="0"/>
                </a:lnTo>
                <a:close/>
              </a:path>
            </a:pathLst>
          </a:custGeom>
          <a:blipFill>
            <a:blip r:embed="rId4"/>
            <a:stretch>
              <a:fillRect l="-62515" t="-7759" r="-71295" b="-3578"/>
            </a:stretch>
          </a:blipFill>
        </p:spPr>
        <p:txBody>
          <a:bodyPr/>
          <a:lstStyle/>
          <a:p>
            <a:endParaRPr lang="en-US"/>
          </a:p>
        </p:txBody>
      </p:sp>
      <p:sp>
        <p:nvSpPr>
          <p:cNvPr id="6" name="TextBox 6"/>
          <p:cNvSpPr txBox="1"/>
          <p:nvPr/>
        </p:nvSpPr>
        <p:spPr>
          <a:xfrm>
            <a:off x="-113827" y="1551903"/>
            <a:ext cx="10291048" cy="944922"/>
          </a:xfrm>
          <a:prstGeom prst="rect">
            <a:avLst/>
          </a:prstGeom>
        </p:spPr>
        <p:txBody>
          <a:bodyPr lIns="0" tIns="0" rIns="0" bIns="0" rtlCol="0" anchor="t">
            <a:spAutoFit/>
          </a:bodyPr>
          <a:lstStyle/>
          <a:p>
            <a:pPr algn="ctr">
              <a:lnSpc>
                <a:spcPts val="6950"/>
              </a:lnSpc>
            </a:pPr>
            <a:r>
              <a:rPr lang="en-US" sz="7554" spc="-203">
                <a:solidFill>
                  <a:srgbClr val="2D394E"/>
                </a:solidFill>
                <a:latin typeface="Montserrat Classic Bold"/>
              </a:rPr>
              <a:t>RECOMMENDATION</a:t>
            </a:r>
          </a:p>
        </p:txBody>
      </p:sp>
      <p:sp>
        <p:nvSpPr>
          <p:cNvPr id="7" name="TextBox 7"/>
          <p:cNvSpPr txBox="1"/>
          <p:nvPr/>
        </p:nvSpPr>
        <p:spPr>
          <a:xfrm>
            <a:off x="328404" y="5076825"/>
            <a:ext cx="9406585" cy="4622080"/>
          </a:xfrm>
          <a:prstGeom prst="rect">
            <a:avLst/>
          </a:prstGeom>
        </p:spPr>
        <p:txBody>
          <a:bodyPr lIns="0" tIns="0" rIns="0" bIns="0" rtlCol="0" anchor="t">
            <a:spAutoFit/>
          </a:bodyPr>
          <a:lstStyle/>
          <a:p>
            <a:pPr marL="626834" lvl="1" indent="-313417" algn="just">
              <a:lnSpc>
                <a:spcPts val="4064"/>
              </a:lnSpc>
              <a:buFont typeface="Arial"/>
              <a:buChar char="•"/>
            </a:pPr>
            <a:r>
              <a:rPr lang="en-US" sz="2903">
                <a:solidFill>
                  <a:srgbClr val="FFFFFF"/>
                </a:solidFill>
                <a:latin typeface="Inter"/>
              </a:rPr>
              <a:t>Advocate for </a:t>
            </a:r>
            <a:r>
              <a:rPr lang="en-US" sz="2903">
                <a:solidFill>
                  <a:srgbClr val="FFFFFF"/>
                </a:solidFill>
                <a:latin typeface="Inter Bold"/>
              </a:rPr>
              <a:t>integrating the Random Fores</a:t>
            </a:r>
            <a:r>
              <a:rPr lang="en-US" sz="2903">
                <a:solidFill>
                  <a:srgbClr val="FFFFFF"/>
                </a:solidFill>
                <a:latin typeface="Inter"/>
              </a:rPr>
              <a:t>t model in clinical practice due to its performance and compatibility. </a:t>
            </a:r>
          </a:p>
          <a:p>
            <a:pPr algn="just">
              <a:lnSpc>
                <a:spcPts val="4064"/>
              </a:lnSpc>
            </a:pPr>
            <a:endParaRPr lang="en-US" sz="2903">
              <a:solidFill>
                <a:srgbClr val="FFFFFF"/>
              </a:solidFill>
              <a:latin typeface="Inter"/>
            </a:endParaRPr>
          </a:p>
          <a:p>
            <a:pPr marL="626834" lvl="1" indent="-313417" algn="just">
              <a:lnSpc>
                <a:spcPts val="4064"/>
              </a:lnSpc>
              <a:buFont typeface="Arial"/>
              <a:buChar char="•"/>
            </a:pPr>
            <a:r>
              <a:rPr lang="en-US" sz="2903">
                <a:solidFill>
                  <a:srgbClr val="FFFFFF"/>
                </a:solidFill>
                <a:latin typeface="Inter"/>
              </a:rPr>
              <a:t>Emphasize data relevance over complexity for model success. </a:t>
            </a:r>
          </a:p>
          <a:p>
            <a:pPr algn="just">
              <a:lnSpc>
                <a:spcPts val="4064"/>
              </a:lnSpc>
            </a:pPr>
            <a:endParaRPr lang="en-US" sz="2903">
              <a:solidFill>
                <a:srgbClr val="FFFFFF"/>
              </a:solidFill>
              <a:latin typeface="Inter"/>
            </a:endParaRPr>
          </a:p>
          <a:p>
            <a:pPr marL="626834" lvl="1" indent="-313417" algn="just">
              <a:lnSpc>
                <a:spcPts val="4064"/>
              </a:lnSpc>
              <a:buFont typeface="Arial"/>
              <a:buChar char="•"/>
            </a:pPr>
            <a:r>
              <a:rPr lang="en-US" sz="2903">
                <a:solidFill>
                  <a:srgbClr val="FFFFFF"/>
                </a:solidFill>
                <a:latin typeface="Inter"/>
              </a:rPr>
              <a:t>Suggest </a:t>
            </a:r>
            <a:r>
              <a:rPr lang="en-US" sz="2903">
                <a:solidFill>
                  <a:srgbClr val="FFFFFF"/>
                </a:solidFill>
                <a:latin typeface="Inter Bold"/>
              </a:rPr>
              <a:t>continuous data collection and training</a:t>
            </a:r>
            <a:r>
              <a:rPr lang="en-US" sz="2903">
                <a:solidFill>
                  <a:srgbClr val="FFFFFF"/>
                </a:solidFill>
                <a:latin typeface="Inter"/>
              </a:rPr>
              <a:t> to align with dynamic health trends. </a:t>
            </a:r>
          </a:p>
        </p:txBody>
      </p:sp>
      <p:sp>
        <p:nvSpPr>
          <p:cNvPr id="8" name="TextBox 8"/>
          <p:cNvSpPr txBox="1"/>
          <p:nvPr/>
        </p:nvSpPr>
        <p:spPr>
          <a:xfrm>
            <a:off x="17192482" y="-123825"/>
            <a:ext cx="1095518" cy="1062539"/>
          </a:xfrm>
          <a:prstGeom prst="rect">
            <a:avLst/>
          </a:prstGeom>
        </p:spPr>
        <p:txBody>
          <a:bodyPr lIns="0" tIns="0" rIns="0" bIns="0" rtlCol="0" anchor="t">
            <a:spAutoFit/>
          </a:bodyPr>
          <a:lstStyle/>
          <a:p>
            <a:pPr algn="ctr">
              <a:lnSpc>
                <a:spcPts val="8634"/>
              </a:lnSpc>
            </a:pPr>
            <a:r>
              <a:rPr lang="en-US" sz="6167" spc="-345">
                <a:solidFill>
                  <a:srgbClr val="000000"/>
                </a:solidFill>
                <a:latin typeface="Inter Bold"/>
              </a:rPr>
              <a:t>13</a:t>
            </a:r>
          </a:p>
        </p:txBody>
      </p:sp>
      <p:sp>
        <p:nvSpPr>
          <p:cNvPr id="9" name="Freeform 9"/>
          <p:cNvSpPr/>
          <p:nvPr/>
        </p:nvSpPr>
        <p:spPr>
          <a:xfrm>
            <a:off x="4510355" y="3120177"/>
            <a:ext cx="1042684" cy="956663"/>
          </a:xfrm>
          <a:custGeom>
            <a:avLst/>
            <a:gdLst/>
            <a:ahLst/>
            <a:cxnLst/>
            <a:rect l="l" t="t" r="r" b="b"/>
            <a:pathLst>
              <a:path w="1042684" h="956663">
                <a:moveTo>
                  <a:pt x="0" y="0"/>
                </a:moveTo>
                <a:lnTo>
                  <a:pt x="1042684" y="0"/>
                </a:lnTo>
                <a:lnTo>
                  <a:pt x="1042684" y="956663"/>
                </a:lnTo>
                <a:lnTo>
                  <a:pt x="0" y="956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rot="5400000">
            <a:off x="3119203" y="-376631"/>
            <a:ext cx="4801855" cy="11040261"/>
            <a:chOff x="0" y="0"/>
            <a:chExt cx="1751730" cy="4027517"/>
          </a:xfrm>
        </p:grpSpPr>
        <p:sp>
          <p:nvSpPr>
            <p:cNvPr id="4" name="Freeform 4"/>
            <p:cNvSpPr/>
            <p:nvPr/>
          </p:nvSpPr>
          <p:spPr>
            <a:xfrm>
              <a:off x="0" y="0"/>
              <a:ext cx="1751730" cy="4027517"/>
            </a:xfrm>
            <a:custGeom>
              <a:avLst/>
              <a:gdLst/>
              <a:ahLst/>
              <a:cxnLst/>
              <a:rect l="l" t="t" r="r" b="b"/>
              <a:pathLst>
                <a:path w="1751730" h="4027517">
                  <a:moveTo>
                    <a:pt x="0" y="0"/>
                  </a:moveTo>
                  <a:lnTo>
                    <a:pt x="1751730" y="0"/>
                  </a:lnTo>
                  <a:lnTo>
                    <a:pt x="1751730" y="4027517"/>
                  </a:lnTo>
                  <a:lnTo>
                    <a:pt x="0" y="4027517"/>
                  </a:lnTo>
                  <a:close/>
                </a:path>
              </a:pathLst>
            </a:custGeom>
            <a:solidFill>
              <a:srgbClr val="0964D8"/>
            </a:solidFill>
          </p:spPr>
          <p:txBody>
            <a:bodyPr/>
            <a:lstStyle/>
            <a:p>
              <a:endParaRPr lang="en-US"/>
            </a:p>
          </p:txBody>
        </p:sp>
      </p:grpSp>
      <p:grpSp>
        <p:nvGrpSpPr>
          <p:cNvPr id="5" name="Group 5"/>
          <p:cNvGrpSpPr/>
          <p:nvPr/>
        </p:nvGrpSpPr>
        <p:grpSpPr>
          <a:xfrm rot="5400000">
            <a:off x="9014004" y="4768830"/>
            <a:ext cx="4801855" cy="749341"/>
            <a:chOff x="0" y="0"/>
            <a:chExt cx="1751730" cy="273361"/>
          </a:xfrm>
        </p:grpSpPr>
        <p:sp>
          <p:nvSpPr>
            <p:cNvPr id="6" name="Freeform 6"/>
            <p:cNvSpPr/>
            <p:nvPr/>
          </p:nvSpPr>
          <p:spPr>
            <a:xfrm>
              <a:off x="0" y="0"/>
              <a:ext cx="1751730" cy="273361"/>
            </a:xfrm>
            <a:custGeom>
              <a:avLst/>
              <a:gdLst/>
              <a:ahLst/>
              <a:cxnLst/>
              <a:rect l="l" t="t" r="r" b="b"/>
              <a:pathLst>
                <a:path w="1751730" h="273361">
                  <a:moveTo>
                    <a:pt x="0" y="0"/>
                  </a:moveTo>
                  <a:lnTo>
                    <a:pt x="1751730" y="0"/>
                  </a:lnTo>
                  <a:lnTo>
                    <a:pt x="1751730" y="273361"/>
                  </a:lnTo>
                  <a:lnTo>
                    <a:pt x="0" y="273361"/>
                  </a:lnTo>
                  <a:close/>
                </a:path>
              </a:pathLst>
            </a:custGeom>
            <a:solidFill>
              <a:srgbClr val="2D394E"/>
            </a:solidFill>
          </p:spPr>
          <p:txBody>
            <a:bodyPr/>
            <a:lstStyle/>
            <a:p>
              <a:endParaRPr lang="en-US"/>
            </a:p>
          </p:txBody>
        </p:sp>
      </p:grpSp>
      <p:sp>
        <p:nvSpPr>
          <p:cNvPr id="7" name="TextBox 7"/>
          <p:cNvSpPr txBox="1"/>
          <p:nvPr/>
        </p:nvSpPr>
        <p:spPr>
          <a:xfrm>
            <a:off x="1028700" y="4260373"/>
            <a:ext cx="8366821" cy="2033976"/>
          </a:xfrm>
          <a:prstGeom prst="rect">
            <a:avLst/>
          </a:prstGeom>
        </p:spPr>
        <p:txBody>
          <a:bodyPr lIns="0" tIns="0" rIns="0" bIns="0" rtlCol="0" anchor="t">
            <a:spAutoFit/>
          </a:bodyPr>
          <a:lstStyle/>
          <a:p>
            <a:pPr>
              <a:lnSpc>
                <a:spcPts val="16516"/>
              </a:lnSpc>
            </a:pPr>
            <a:r>
              <a:rPr lang="en-US" sz="11797" spc="-719">
                <a:solidFill>
                  <a:srgbClr val="FFFFFF"/>
                </a:solidFill>
                <a:latin typeface="Montserrat Classic Bold"/>
              </a:rPr>
              <a:t>QUESTIONS</a:t>
            </a:r>
          </a:p>
        </p:txBody>
      </p:sp>
      <p:sp>
        <p:nvSpPr>
          <p:cNvPr id="8" name="TextBox 8"/>
          <p:cNvSpPr txBox="1"/>
          <p:nvPr/>
        </p:nvSpPr>
        <p:spPr>
          <a:xfrm>
            <a:off x="1028700" y="3925976"/>
            <a:ext cx="4997381" cy="572596"/>
          </a:xfrm>
          <a:prstGeom prst="rect">
            <a:avLst/>
          </a:prstGeom>
        </p:spPr>
        <p:txBody>
          <a:bodyPr lIns="0" tIns="0" rIns="0" bIns="0" rtlCol="0" anchor="t">
            <a:spAutoFit/>
          </a:bodyPr>
          <a:lstStyle/>
          <a:p>
            <a:pPr>
              <a:lnSpc>
                <a:spcPts val="4664"/>
              </a:lnSpc>
            </a:pPr>
            <a:r>
              <a:rPr lang="en-US" sz="3331">
                <a:solidFill>
                  <a:srgbClr val="CDF4F5"/>
                </a:solidFill>
                <a:latin typeface="Inter Bold"/>
              </a:rPr>
              <a:t>THANK YOU</a:t>
            </a:r>
          </a:p>
        </p:txBody>
      </p:sp>
      <p:sp>
        <p:nvSpPr>
          <p:cNvPr id="9" name="TextBox 9"/>
          <p:cNvSpPr txBox="1"/>
          <p:nvPr/>
        </p:nvSpPr>
        <p:spPr>
          <a:xfrm rot="-5400000">
            <a:off x="9274517" y="4957127"/>
            <a:ext cx="4242729" cy="372745"/>
          </a:xfrm>
          <a:prstGeom prst="rect">
            <a:avLst/>
          </a:prstGeom>
        </p:spPr>
        <p:txBody>
          <a:bodyPr lIns="0" tIns="0" rIns="0" bIns="0" rtlCol="0" anchor="t">
            <a:spAutoFit/>
          </a:bodyPr>
          <a:lstStyle/>
          <a:p>
            <a:pPr algn="ctr">
              <a:lnSpc>
                <a:spcPts val="3079"/>
              </a:lnSpc>
            </a:pPr>
            <a:r>
              <a:rPr lang="en-US" sz="2199" spc="255">
                <a:solidFill>
                  <a:srgbClr val="CDF4F5"/>
                </a:solidFill>
                <a:latin typeface="Inter"/>
              </a:rPr>
              <a:t>-TEAM 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9525" y="4625267"/>
            <a:ext cx="18288000" cy="5661733"/>
            <a:chOff x="0" y="0"/>
            <a:chExt cx="6671512" cy="2065416"/>
          </a:xfrm>
        </p:grpSpPr>
        <p:sp>
          <p:nvSpPr>
            <p:cNvPr id="3" name="Freeform 3"/>
            <p:cNvSpPr/>
            <p:nvPr/>
          </p:nvSpPr>
          <p:spPr>
            <a:xfrm>
              <a:off x="0" y="0"/>
              <a:ext cx="6671512" cy="2065416"/>
            </a:xfrm>
            <a:custGeom>
              <a:avLst/>
              <a:gdLst/>
              <a:ahLst/>
              <a:cxnLst/>
              <a:rect l="l" t="t" r="r" b="b"/>
              <a:pathLst>
                <a:path w="6671512" h="2065416">
                  <a:moveTo>
                    <a:pt x="0" y="0"/>
                  </a:moveTo>
                  <a:lnTo>
                    <a:pt x="6671512" y="0"/>
                  </a:lnTo>
                  <a:lnTo>
                    <a:pt x="6671512" y="2065416"/>
                  </a:lnTo>
                  <a:lnTo>
                    <a:pt x="0" y="2065416"/>
                  </a:lnTo>
                  <a:close/>
                </a:path>
              </a:pathLst>
            </a:custGeom>
            <a:solidFill>
              <a:srgbClr val="0964D8"/>
            </a:solidFill>
          </p:spPr>
          <p:txBody>
            <a:bodyPr/>
            <a:lstStyle/>
            <a:p>
              <a:endParaRPr lang="en-US"/>
            </a:p>
          </p:txBody>
        </p:sp>
      </p:grpSp>
      <p:sp>
        <p:nvSpPr>
          <p:cNvPr id="4" name="Freeform 4"/>
          <p:cNvSpPr/>
          <p:nvPr/>
        </p:nvSpPr>
        <p:spPr>
          <a:xfrm>
            <a:off x="613068" y="5249723"/>
            <a:ext cx="1867175" cy="2206410"/>
          </a:xfrm>
          <a:custGeom>
            <a:avLst/>
            <a:gdLst/>
            <a:ahLst/>
            <a:cxnLst/>
            <a:rect l="l" t="t" r="r" b="b"/>
            <a:pathLst>
              <a:path w="1867175" h="2206410">
                <a:moveTo>
                  <a:pt x="0" y="0"/>
                </a:moveTo>
                <a:lnTo>
                  <a:pt x="1867175" y="0"/>
                </a:lnTo>
                <a:lnTo>
                  <a:pt x="1867175" y="2206410"/>
                </a:lnTo>
                <a:lnTo>
                  <a:pt x="0" y="220641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9406585" y="257288"/>
            <a:ext cx="8333656" cy="11667118"/>
          </a:xfrm>
          <a:custGeom>
            <a:avLst/>
            <a:gdLst/>
            <a:ahLst/>
            <a:cxnLst/>
            <a:rect l="l" t="t" r="r" b="b"/>
            <a:pathLst>
              <a:path w="8333656" h="11667118">
                <a:moveTo>
                  <a:pt x="0" y="0"/>
                </a:moveTo>
                <a:lnTo>
                  <a:pt x="8333656" y="0"/>
                </a:lnTo>
                <a:lnTo>
                  <a:pt x="8333656" y="11667118"/>
                </a:lnTo>
                <a:lnTo>
                  <a:pt x="0" y="11667118"/>
                </a:lnTo>
                <a:lnTo>
                  <a:pt x="0" y="0"/>
                </a:lnTo>
                <a:close/>
              </a:path>
            </a:pathLst>
          </a:custGeom>
          <a:blipFill>
            <a:blip r:embed="rId4"/>
            <a:stretch>
              <a:fillRect l="-62515" t="-7759" r="-71295" b="-3578"/>
            </a:stretch>
          </a:blipFill>
        </p:spPr>
        <p:txBody>
          <a:bodyPr/>
          <a:lstStyle/>
          <a:p>
            <a:endParaRPr lang="en-US"/>
          </a:p>
        </p:txBody>
      </p:sp>
      <p:sp>
        <p:nvSpPr>
          <p:cNvPr id="6" name="TextBox 6"/>
          <p:cNvSpPr txBox="1"/>
          <p:nvPr/>
        </p:nvSpPr>
        <p:spPr>
          <a:xfrm>
            <a:off x="1804546" y="2688424"/>
            <a:ext cx="6951777" cy="1077218"/>
          </a:xfrm>
          <a:prstGeom prst="rect">
            <a:avLst/>
          </a:prstGeom>
        </p:spPr>
        <p:txBody>
          <a:bodyPr wrap="square" lIns="0" tIns="0" rIns="0" bIns="0" rtlCol="0" anchor="t">
            <a:spAutoFit/>
          </a:bodyPr>
          <a:lstStyle/>
          <a:p>
            <a:pPr>
              <a:lnSpc>
                <a:spcPts val="8422"/>
              </a:lnSpc>
            </a:pPr>
            <a:r>
              <a:rPr lang="en-US" sz="9154" spc="-247" dirty="0">
                <a:solidFill>
                  <a:srgbClr val="2D394E"/>
                </a:solidFill>
                <a:latin typeface="Montserrat Classic Bold"/>
              </a:rPr>
              <a:t>THIS IS BOB</a:t>
            </a:r>
          </a:p>
        </p:txBody>
      </p:sp>
      <p:sp>
        <p:nvSpPr>
          <p:cNvPr id="7" name="TextBox 7"/>
          <p:cNvSpPr txBox="1"/>
          <p:nvPr/>
        </p:nvSpPr>
        <p:spPr>
          <a:xfrm>
            <a:off x="1804547" y="5671826"/>
            <a:ext cx="7602039" cy="2463714"/>
          </a:xfrm>
          <a:prstGeom prst="rect">
            <a:avLst/>
          </a:prstGeom>
        </p:spPr>
        <p:txBody>
          <a:bodyPr lIns="0" tIns="0" rIns="0" bIns="0" rtlCol="0" anchor="t">
            <a:spAutoFit/>
          </a:bodyPr>
          <a:lstStyle/>
          <a:p>
            <a:pPr algn="just">
              <a:lnSpc>
                <a:spcPts val="2804"/>
              </a:lnSpc>
            </a:pPr>
            <a:r>
              <a:rPr lang="en-US" sz="2003">
                <a:solidFill>
                  <a:srgbClr val="FFFFFF"/>
                </a:solidFill>
                <a:latin typeface="Inter"/>
              </a:rPr>
              <a:t>Bob is among the </a:t>
            </a:r>
            <a:r>
              <a:rPr lang="en-US" sz="2003">
                <a:solidFill>
                  <a:srgbClr val="FFFFFF"/>
                </a:solidFill>
                <a:latin typeface="Inter Bold"/>
              </a:rPr>
              <a:t>795,000 Americans</a:t>
            </a:r>
            <a:r>
              <a:rPr lang="en-US" sz="2003">
                <a:solidFill>
                  <a:srgbClr val="FFFFFF"/>
                </a:solidFill>
                <a:latin typeface="Inter"/>
              </a:rPr>
              <a:t> who experienced a stroke in 2022. While he has survived this medical event, it has led to a lasting disability. Bob's </a:t>
            </a:r>
            <a:r>
              <a:rPr lang="en-US" sz="2003">
                <a:solidFill>
                  <a:srgbClr val="FFFFFF"/>
                </a:solidFill>
                <a:latin typeface="Inter Bold"/>
              </a:rPr>
              <a:t>56 years old</a:t>
            </a:r>
            <a:r>
              <a:rPr lang="en-US" sz="2003">
                <a:solidFill>
                  <a:srgbClr val="FFFFFF"/>
                </a:solidFill>
                <a:latin typeface="Inter"/>
              </a:rPr>
              <a:t> and his medical background reveals a </a:t>
            </a:r>
            <a:r>
              <a:rPr lang="en-US" sz="2003">
                <a:solidFill>
                  <a:srgbClr val="FFFFFF"/>
                </a:solidFill>
                <a:latin typeface="Inter Bold"/>
              </a:rPr>
              <a:t>history of diabetes, hypertension, hypercholesterolemia, and obesity.</a:t>
            </a:r>
            <a:r>
              <a:rPr lang="en-US" sz="2003">
                <a:solidFill>
                  <a:srgbClr val="FFFFFF"/>
                </a:solidFill>
                <a:latin typeface="Inter"/>
              </a:rPr>
              <a:t> We will later discuss Bob's case and determine the ability of early detection so that preventive measures could have averted this outcome.</a:t>
            </a:r>
          </a:p>
        </p:txBody>
      </p:sp>
      <p:sp>
        <p:nvSpPr>
          <p:cNvPr id="8" name="TextBox 8"/>
          <p:cNvSpPr txBox="1"/>
          <p:nvPr/>
        </p:nvSpPr>
        <p:spPr>
          <a:xfrm>
            <a:off x="17192482" y="-123825"/>
            <a:ext cx="1095518" cy="1062539"/>
          </a:xfrm>
          <a:prstGeom prst="rect">
            <a:avLst/>
          </a:prstGeom>
        </p:spPr>
        <p:txBody>
          <a:bodyPr lIns="0" tIns="0" rIns="0" bIns="0" rtlCol="0" anchor="t">
            <a:spAutoFit/>
          </a:bodyPr>
          <a:lstStyle/>
          <a:p>
            <a:pPr algn="ctr">
              <a:lnSpc>
                <a:spcPts val="8634"/>
              </a:lnSpc>
            </a:pPr>
            <a:r>
              <a:rPr lang="en-US" sz="6167" spc="-345">
                <a:solidFill>
                  <a:srgbClr val="000000"/>
                </a:solidFill>
                <a:latin typeface="Inter Bold"/>
              </a:rPr>
              <a:t>01</a:t>
            </a:r>
          </a:p>
        </p:txBody>
      </p:sp>
      <p:sp>
        <p:nvSpPr>
          <p:cNvPr id="9" name="Freeform 9"/>
          <p:cNvSpPr/>
          <p:nvPr/>
        </p:nvSpPr>
        <p:spPr>
          <a:xfrm>
            <a:off x="8756325" y="2787745"/>
            <a:ext cx="1042684" cy="956663"/>
          </a:xfrm>
          <a:custGeom>
            <a:avLst/>
            <a:gdLst/>
            <a:ahLst/>
            <a:cxnLst/>
            <a:rect l="l" t="t" r="r" b="b"/>
            <a:pathLst>
              <a:path w="1042684" h="956663">
                <a:moveTo>
                  <a:pt x="0" y="0"/>
                </a:moveTo>
                <a:lnTo>
                  <a:pt x="1042684" y="0"/>
                </a:lnTo>
                <a:lnTo>
                  <a:pt x="1042684" y="956663"/>
                </a:lnTo>
                <a:lnTo>
                  <a:pt x="0" y="956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13747028" y="0"/>
            <a:ext cx="4540972" cy="10287000"/>
            <a:chOff x="0" y="0"/>
            <a:chExt cx="1905447" cy="4316551"/>
          </a:xfrm>
        </p:grpSpPr>
        <p:sp>
          <p:nvSpPr>
            <p:cNvPr id="3" name="Freeform 3"/>
            <p:cNvSpPr/>
            <p:nvPr/>
          </p:nvSpPr>
          <p:spPr>
            <a:xfrm>
              <a:off x="0" y="0"/>
              <a:ext cx="1905447" cy="4316551"/>
            </a:xfrm>
            <a:custGeom>
              <a:avLst/>
              <a:gdLst/>
              <a:ahLst/>
              <a:cxnLst/>
              <a:rect l="l" t="t" r="r" b="b"/>
              <a:pathLst>
                <a:path w="1905447" h="4316551">
                  <a:moveTo>
                    <a:pt x="0" y="0"/>
                  </a:moveTo>
                  <a:lnTo>
                    <a:pt x="1905447" y="0"/>
                  </a:lnTo>
                  <a:lnTo>
                    <a:pt x="1905447" y="4316551"/>
                  </a:lnTo>
                  <a:lnTo>
                    <a:pt x="0" y="4316551"/>
                  </a:lnTo>
                  <a:close/>
                </a:path>
              </a:pathLst>
            </a:custGeom>
            <a:solidFill>
              <a:srgbClr val="FFFFFF"/>
            </a:solidFill>
          </p:spPr>
          <p:txBody>
            <a:bodyPr/>
            <a:lstStyle/>
            <a:p>
              <a:endParaRPr lang="en-US"/>
            </a:p>
          </p:txBody>
        </p:sp>
      </p:grpSp>
      <p:grpSp>
        <p:nvGrpSpPr>
          <p:cNvPr id="4" name="Group 4"/>
          <p:cNvGrpSpPr/>
          <p:nvPr/>
        </p:nvGrpSpPr>
        <p:grpSpPr>
          <a:xfrm>
            <a:off x="31028" y="5143500"/>
            <a:ext cx="4540972" cy="5143500"/>
            <a:chOff x="0" y="0"/>
            <a:chExt cx="1905447" cy="2158275"/>
          </a:xfrm>
        </p:grpSpPr>
        <p:sp>
          <p:nvSpPr>
            <p:cNvPr id="5" name="Freeform 5"/>
            <p:cNvSpPr/>
            <p:nvPr/>
          </p:nvSpPr>
          <p:spPr>
            <a:xfrm>
              <a:off x="0" y="0"/>
              <a:ext cx="1905447" cy="2158275"/>
            </a:xfrm>
            <a:custGeom>
              <a:avLst/>
              <a:gdLst/>
              <a:ahLst/>
              <a:cxnLst/>
              <a:rect l="l" t="t" r="r" b="b"/>
              <a:pathLst>
                <a:path w="1905447" h="2158275">
                  <a:moveTo>
                    <a:pt x="0" y="0"/>
                  </a:moveTo>
                  <a:lnTo>
                    <a:pt x="1905447" y="0"/>
                  </a:lnTo>
                  <a:lnTo>
                    <a:pt x="1905447" y="2158275"/>
                  </a:lnTo>
                  <a:lnTo>
                    <a:pt x="0" y="2158275"/>
                  </a:lnTo>
                  <a:close/>
                </a:path>
              </a:pathLst>
            </a:custGeom>
            <a:solidFill>
              <a:srgbClr val="FFFFFF"/>
            </a:solidFill>
          </p:spPr>
          <p:txBody>
            <a:bodyPr/>
            <a:lstStyle/>
            <a:p>
              <a:endParaRPr lang="en-US"/>
            </a:p>
          </p:txBody>
        </p:sp>
      </p:grpSp>
      <p:grpSp>
        <p:nvGrpSpPr>
          <p:cNvPr id="6" name="Group 6"/>
          <p:cNvGrpSpPr/>
          <p:nvPr/>
        </p:nvGrpSpPr>
        <p:grpSpPr>
          <a:xfrm>
            <a:off x="2637855" y="3596551"/>
            <a:ext cx="4159567" cy="5266146"/>
            <a:chOff x="0" y="0"/>
            <a:chExt cx="1745405" cy="2209739"/>
          </a:xfrm>
        </p:grpSpPr>
        <p:sp>
          <p:nvSpPr>
            <p:cNvPr id="7" name="Freeform 7"/>
            <p:cNvSpPr/>
            <p:nvPr/>
          </p:nvSpPr>
          <p:spPr>
            <a:xfrm>
              <a:off x="0" y="0"/>
              <a:ext cx="1745405" cy="2209739"/>
            </a:xfrm>
            <a:custGeom>
              <a:avLst/>
              <a:gdLst/>
              <a:ahLst/>
              <a:cxnLst/>
              <a:rect l="l" t="t" r="r" b="b"/>
              <a:pathLst>
                <a:path w="1745405" h="2209739">
                  <a:moveTo>
                    <a:pt x="0" y="0"/>
                  </a:moveTo>
                  <a:lnTo>
                    <a:pt x="1745405" y="0"/>
                  </a:lnTo>
                  <a:lnTo>
                    <a:pt x="1745405" y="2209739"/>
                  </a:lnTo>
                  <a:lnTo>
                    <a:pt x="0" y="2209739"/>
                  </a:lnTo>
                  <a:close/>
                </a:path>
              </a:pathLst>
            </a:custGeom>
            <a:solidFill>
              <a:srgbClr val="0964D8"/>
            </a:solidFill>
          </p:spPr>
          <p:txBody>
            <a:bodyPr/>
            <a:lstStyle/>
            <a:p>
              <a:endParaRPr lang="en-US"/>
            </a:p>
          </p:txBody>
        </p:sp>
      </p:grpSp>
      <p:grpSp>
        <p:nvGrpSpPr>
          <p:cNvPr id="8" name="Group 8"/>
          <p:cNvGrpSpPr/>
          <p:nvPr/>
        </p:nvGrpSpPr>
        <p:grpSpPr>
          <a:xfrm>
            <a:off x="2726406" y="4894928"/>
            <a:ext cx="3903589" cy="1915389"/>
            <a:chOff x="0" y="0"/>
            <a:chExt cx="1028106" cy="504465"/>
          </a:xfrm>
        </p:grpSpPr>
        <p:sp>
          <p:nvSpPr>
            <p:cNvPr id="9" name="Freeform 9"/>
            <p:cNvSpPr/>
            <p:nvPr/>
          </p:nvSpPr>
          <p:spPr>
            <a:xfrm>
              <a:off x="0" y="0"/>
              <a:ext cx="1028106" cy="504465"/>
            </a:xfrm>
            <a:custGeom>
              <a:avLst/>
              <a:gdLst/>
              <a:ahLst/>
              <a:cxnLst/>
              <a:rect l="l" t="t" r="r" b="b"/>
              <a:pathLst>
                <a:path w="1028106" h="504465">
                  <a:moveTo>
                    <a:pt x="101147" y="0"/>
                  </a:moveTo>
                  <a:lnTo>
                    <a:pt x="926958" y="0"/>
                  </a:lnTo>
                  <a:cubicBezTo>
                    <a:pt x="982821" y="0"/>
                    <a:pt x="1028106" y="45285"/>
                    <a:pt x="1028106" y="101147"/>
                  </a:cubicBezTo>
                  <a:lnTo>
                    <a:pt x="1028106" y="403317"/>
                  </a:lnTo>
                  <a:cubicBezTo>
                    <a:pt x="1028106" y="430143"/>
                    <a:pt x="1017449" y="455870"/>
                    <a:pt x="998480" y="474839"/>
                  </a:cubicBezTo>
                  <a:cubicBezTo>
                    <a:pt x="979512" y="493808"/>
                    <a:pt x="953784" y="504465"/>
                    <a:pt x="926958" y="504465"/>
                  </a:cubicBezTo>
                  <a:lnTo>
                    <a:pt x="101147" y="504465"/>
                  </a:lnTo>
                  <a:cubicBezTo>
                    <a:pt x="45285" y="504465"/>
                    <a:pt x="0" y="459179"/>
                    <a:pt x="0" y="403317"/>
                  </a:cubicBezTo>
                  <a:lnTo>
                    <a:pt x="0" y="101147"/>
                  </a:lnTo>
                  <a:cubicBezTo>
                    <a:pt x="0" y="45285"/>
                    <a:pt x="45285" y="0"/>
                    <a:pt x="101147" y="0"/>
                  </a:cubicBezTo>
                  <a:close/>
                </a:path>
              </a:pathLst>
            </a:custGeom>
            <a:solidFill>
              <a:srgbClr val="FF3131"/>
            </a:solidFill>
          </p:spPr>
          <p:txBody>
            <a:bodyPr/>
            <a:lstStyle/>
            <a:p>
              <a:endParaRPr lang="en-US"/>
            </a:p>
          </p:txBody>
        </p:sp>
        <p:sp>
          <p:nvSpPr>
            <p:cNvPr id="10" name="TextBox 10"/>
            <p:cNvSpPr txBox="1"/>
            <p:nvPr/>
          </p:nvSpPr>
          <p:spPr>
            <a:xfrm>
              <a:off x="0" y="9525"/>
              <a:ext cx="1028106" cy="494940"/>
            </a:xfrm>
            <a:prstGeom prst="rect">
              <a:avLst/>
            </a:prstGeom>
          </p:spPr>
          <p:txBody>
            <a:bodyPr lIns="50800" tIns="50800" rIns="50800" bIns="50800" rtlCol="0" anchor="ctr"/>
            <a:lstStyle/>
            <a:p>
              <a:pPr algn="ctr">
                <a:lnSpc>
                  <a:spcPts val="2242"/>
                </a:lnSpc>
              </a:pPr>
              <a:endParaRPr/>
            </a:p>
          </p:txBody>
        </p:sp>
      </p:grpSp>
      <p:grpSp>
        <p:nvGrpSpPr>
          <p:cNvPr id="11" name="Group 11"/>
          <p:cNvGrpSpPr/>
          <p:nvPr/>
        </p:nvGrpSpPr>
        <p:grpSpPr>
          <a:xfrm>
            <a:off x="11538338" y="2731733"/>
            <a:ext cx="4159567" cy="6924325"/>
            <a:chOff x="0" y="0"/>
            <a:chExt cx="1745405" cy="2905531"/>
          </a:xfrm>
        </p:grpSpPr>
        <p:sp>
          <p:nvSpPr>
            <p:cNvPr id="12" name="Freeform 12"/>
            <p:cNvSpPr/>
            <p:nvPr/>
          </p:nvSpPr>
          <p:spPr>
            <a:xfrm>
              <a:off x="0" y="0"/>
              <a:ext cx="1745405" cy="2905531"/>
            </a:xfrm>
            <a:custGeom>
              <a:avLst/>
              <a:gdLst/>
              <a:ahLst/>
              <a:cxnLst/>
              <a:rect l="l" t="t" r="r" b="b"/>
              <a:pathLst>
                <a:path w="1745405" h="2905531">
                  <a:moveTo>
                    <a:pt x="0" y="0"/>
                  </a:moveTo>
                  <a:lnTo>
                    <a:pt x="1745405" y="0"/>
                  </a:lnTo>
                  <a:lnTo>
                    <a:pt x="1745405" y="2905531"/>
                  </a:lnTo>
                  <a:lnTo>
                    <a:pt x="0" y="2905531"/>
                  </a:lnTo>
                  <a:close/>
                </a:path>
              </a:pathLst>
            </a:custGeom>
            <a:solidFill>
              <a:srgbClr val="0964D8"/>
            </a:solidFill>
          </p:spPr>
          <p:txBody>
            <a:bodyPr/>
            <a:lstStyle/>
            <a:p>
              <a:endParaRPr lang="en-US"/>
            </a:p>
          </p:txBody>
        </p:sp>
      </p:grpSp>
      <p:grpSp>
        <p:nvGrpSpPr>
          <p:cNvPr id="13" name="Group 13"/>
          <p:cNvGrpSpPr/>
          <p:nvPr/>
        </p:nvGrpSpPr>
        <p:grpSpPr>
          <a:xfrm>
            <a:off x="6753821" y="3200947"/>
            <a:ext cx="4784518" cy="6057353"/>
            <a:chOff x="0" y="0"/>
            <a:chExt cx="1745405" cy="2209739"/>
          </a:xfrm>
        </p:grpSpPr>
        <p:sp>
          <p:nvSpPr>
            <p:cNvPr id="14" name="Freeform 14"/>
            <p:cNvSpPr/>
            <p:nvPr/>
          </p:nvSpPr>
          <p:spPr>
            <a:xfrm>
              <a:off x="0" y="0"/>
              <a:ext cx="1745405" cy="2209739"/>
            </a:xfrm>
            <a:custGeom>
              <a:avLst/>
              <a:gdLst/>
              <a:ahLst/>
              <a:cxnLst/>
              <a:rect l="l" t="t" r="r" b="b"/>
              <a:pathLst>
                <a:path w="1745405" h="2209739">
                  <a:moveTo>
                    <a:pt x="0" y="0"/>
                  </a:moveTo>
                  <a:lnTo>
                    <a:pt x="1745405" y="0"/>
                  </a:lnTo>
                  <a:lnTo>
                    <a:pt x="1745405" y="2209739"/>
                  </a:lnTo>
                  <a:lnTo>
                    <a:pt x="0" y="2209739"/>
                  </a:lnTo>
                  <a:close/>
                </a:path>
              </a:pathLst>
            </a:custGeom>
            <a:solidFill>
              <a:srgbClr val="FFFFFF"/>
            </a:solidFill>
          </p:spPr>
          <p:txBody>
            <a:bodyPr/>
            <a:lstStyle/>
            <a:p>
              <a:endParaRPr lang="en-US"/>
            </a:p>
          </p:txBody>
        </p:sp>
      </p:grpSp>
      <p:sp>
        <p:nvSpPr>
          <p:cNvPr id="15" name="Freeform 15"/>
          <p:cNvSpPr/>
          <p:nvPr/>
        </p:nvSpPr>
        <p:spPr>
          <a:xfrm>
            <a:off x="17068516" y="355463"/>
            <a:ext cx="773691" cy="773691"/>
          </a:xfrm>
          <a:custGeom>
            <a:avLst/>
            <a:gdLst/>
            <a:ahLst/>
            <a:cxnLst/>
            <a:rect l="l" t="t" r="r" b="b"/>
            <a:pathLst>
              <a:path w="773691" h="773691">
                <a:moveTo>
                  <a:pt x="0" y="0"/>
                </a:moveTo>
                <a:lnTo>
                  <a:pt x="773691" y="0"/>
                </a:lnTo>
                <a:lnTo>
                  <a:pt x="773691" y="773691"/>
                </a:lnTo>
                <a:lnTo>
                  <a:pt x="0" y="773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6" name="Group 16"/>
          <p:cNvGrpSpPr/>
          <p:nvPr/>
        </p:nvGrpSpPr>
        <p:grpSpPr>
          <a:xfrm>
            <a:off x="7542497" y="5198998"/>
            <a:ext cx="3160639" cy="1100389"/>
            <a:chOff x="0" y="0"/>
            <a:chExt cx="832432" cy="289814"/>
          </a:xfrm>
        </p:grpSpPr>
        <p:sp>
          <p:nvSpPr>
            <p:cNvPr id="17" name="Freeform 17"/>
            <p:cNvSpPr/>
            <p:nvPr/>
          </p:nvSpPr>
          <p:spPr>
            <a:xfrm>
              <a:off x="0" y="0"/>
              <a:ext cx="832432" cy="289814"/>
            </a:xfrm>
            <a:custGeom>
              <a:avLst/>
              <a:gdLst/>
              <a:ahLst/>
              <a:cxnLst/>
              <a:rect l="l" t="t" r="r" b="b"/>
              <a:pathLst>
                <a:path w="832432" h="289814">
                  <a:moveTo>
                    <a:pt x="124923" y="0"/>
                  </a:moveTo>
                  <a:lnTo>
                    <a:pt x="707508" y="0"/>
                  </a:lnTo>
                  <a:cubicBezTo>
                    <a:pt x="776502" y="0"/>
                    <a:pt x="832432" y="55930"/>
                    <a:pt x="832432" y="124923"/>
                  </a:cubicBezTo>
                  <a:lnTo>
                    <a:pt x="832432" y="164891"/>
                  </a:lnTo>
                  <a:cubicBezTo>
                    <a:pt x="832432" y="233884"/>
                    <a:pt x="776502" y="289814"/>
                    <a:pt x="707508" y="289814"/>
                  </a:cubicBezTo>
                  <a:lnTo>
                    <a:pt x="124923" y="289814"/>
                  </a:lnTo>
                  <a:cubicBezTo>
                    <a:pt x="55930" y="289814"/>
                    <a:pt x="0" y="233884"/>
                    <a:pt x="0" y="164891"/>
                  </a:cubicBezTo>
                  <a:lnTo>
                    <a:pt x="0" y="124923"/>
                  </a:lnTo>
                  <a:cubicBezTo>
                    <a:pt x="0" y="55930"/>
                    <a:pt x="55930" y="0"/>
                    <a:pt x="124923" y="0"/>
                  </a:cubicBezTo>
                  <a:close/>
                </a:path>
              </a:pathLst>
            </a:custGeom>
            <a:solidFill>
              <a:srgbClr val="FF3131"/>
            </a:solidFill>
          </p:spPr>
          <p:txBody>
            <a:bodyPr/>
            <a:lstStyle/>
            <a:p>
              <a:endParaRPr lang="en-US"/>
            </a:p>
          </p:txBody>
        </p:sp>
        <p:sp>
          <p:nvSpPr>
            <p:cNvPr id="18" name="TextBox 18"/>
            <p:cNvSpPr txBox="1"/>
            <p:nvPr/>
          </p:nvSpPr>
          <p:spPr>
            <a:xfrm>
              <a:off x="0" y="9525"/>
              <a:ext cx="832432" cy="280289"/>
            </a:xfrm>
            <a:prstGeom prst="rect">
              <a:avLst/>
            </a:prstGeom>
          </p:spPr>
          <p:txBody>
            <a:bodyPr lIns="50800" tIns="50800" rIns="50800" bIns="50800" rtlCol="0" anchor="ctr"/>
            <a:lstStyle/>
            <a:p>
              <a:pPr algn="ctr">
                <a:lnSpc>
                  <a:spcPts val="2242"/>
                </a:lnSpc>
              </a:pPr>
              <a:endParaRPr/>
            </a:p>
          </p:txBody>
        </p:sp>
      </p:grpSp>
      <p:grpSp>
        <p:nvGrpSpPr>
          <p:cNvPr id="19" name="Group 19"/>
          <p:cNvGrpSpPr/>
          <p:nvPr/>
        </p:nvGrpSpPr>
        <p:grpSpPr>
          <a:xfrm>
            <a:off x="12037802" y="6193896"/>
            <a:ext cx="3160639" cy="1100389"/>
            <a:chOff x="0" y="0"/>
            <a:chExt cx="832432" cy="289814"/>
          </a:xfrm>
        </p:grpSpPr>
        <p:sp>
          <p:nvSpPr>
            <p:cNvPr id="20" name="Freeform 20"/>
            <p:cNvSpPr/>
            <p:nvPr/>
          </p:nvSpPr>
          <p:spPr>
            <a:xfrm>
              <a:off x="0" y="0"/>
              <a:ext cx="832432" cy="289814"/>
            </a:xfrm>
            <a:custGeom>
              <a:avLst/>
              <a:gdLst/>
              <a:ahLst/>
              <a:cxnLst/>
              <a:rect l="l" t="t" r="r" b="b"/>
              <a:pathLst>
                <a:path w="832432" h="289814">
                  <a:moveTo>
                    <a:pt x="124923" y="0"/>
                  </a:moveTo>
                  <a:lnTo>
                    <a:pt x="707508" y="0"/>
                  </a:lnTo>
                  <a:cubicBezTo>
                    <a:pt x="776502" y="0"/>
                    <a:pt x="832432" y="55930"/>
                    <a:pt x="832432" y="124923"/>
                  </a:cubicBezTo>
                  <a:lnTo>
                    <a:pt x="832432" y="164891"/>
                  </a:lnTo>
                  <a:cubicBezTo>
                    <a:pt x="832432" y="233884"/>
                    <a:pt x="776502" y="289814"/>
                    <a:pt x="707508" y="289814"/>
                  </a:cubicBezTo>
                  <a:lnTo>
                    <a:pt x="124923" y="289814"/>
                  </a:lnTo>
                  <a:cubicBezTo>
                    <a:pt x="55930" y="289814"/>
                    <a:pt x="0" y="233884"/>
                    <a:pt x="0" y="164891"/>
                  </a:cubicBezTo>
                  <a:lnTo>
                    <a:pt x="0" y="124923"/>
                  </a:lnTo>
                  <a:cubicBezTo>
                    <a:pt x="0" y="55930"/>
                    <a:pt x="55930" y="0"/>
                    <a:pt x="124923" y="0"/>
                  </a:cubicBezTo>
                  <a:close/>
                </a:path>
              </a:pathLst>
            </a:custGeom>
            <a:solidFill>
              <a:srgbClr val="FF3131"/>
            </a:solidFill>
          </p:spPr>
          <p:txBody>
            <a:bodyPr/>
            <a:lstStyle/>
            <a:p>
              <a:endParaRPr lang="en-US"/>
            </a:p>
          </p:txBody>
        </p:sp>
        <p:sp>
          <p:nvSpPr>
            <p:cNvPr id="21" name="TextBox 21"/>
            <p:cNvSpPr txBox="1"/>
            <p:nvPr/>
          </p:nvSpPr>
          <p:spPr>
            <a:xfrm>
              <a:off x="0" y="9525"/>
              <a:ext cx="832432" cy="280289"/>
            </a:xfrm>
            <a:prstGeom prst="rect">
              <a:avLst/>
            </a:prstGeom>
          </p:spPr>
          <p:txBody>
            <a:bodyPr lIns="50800" tIns="50800" rIns="50800" bIns="50800" rtlCol="0" anchor="ctr"/>
            <a:lstStyle/>
            <a:p>
              <a:pPr algn="ctr">
                <a:lnSpc>
                  <a:spcPts val="2242"/>
                </a:lnSpc>
              </a:pPr>
              <a:endParaRPr/>
            </a:p>
          </p:txBody>
        </p:sp>
      </p:grpSp>
      <p:sp>
        <p:nvSpPr>
          <p:cNvPr id="22" name="Freeform 22"/>
          <p:cNvSpPr/>
          <p:nvPr/>
        </p:nvSpPr>
        <p:spPr>
          <a:xfrm>
            <a:off x="11572604" y="1284353"/>
            <a:ext cx="2256921" cy="835061"/>
          </a:xfrm>
          <a:custGeom>
            <a:avLst/>
            <a:gdLst/>
            <a:ahLst/>
            <a:cxnLst/>
            <a:rect l="l" t="t" r="r" b="b"/>
            <a:pathLst>
              <a:path w="2256921" h="835061">
                <a:moveTo>
                  <a:pt x="0" y="0"/>
                </a:moveTo>
                <a:lnTo>
                  <a:pt x="2256920" y="0"/>
                </a:lnTo>
                <a:lnTo>
                  <a:pt x="2256920" y="835061"/>
                </a:lnTo>
                <a:lnTo>
                  <a:pt x="0" y="8350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TextBox 23"/>
          <p:cNvSpPr txBox="1"/>
          <p:nvPr/>
        </p:nvSpPr>
        <p:spPr>
          <a:xfrm>
            <a:off x="2791212" y="4196747"/>
            <a:ext cx="3838784" cy="498061"/>
          </a:xfrm>
          <a:prstGeom prst="rect">
            <a:avLst/>
          </a:prstGeom>
        </p:spPr>
        <p:txBody>
          <a:bodyPr lIns="0" tIns="0" rIns="0" bIns="0" rtlCol="0" anchor="t">
            <a:spAutoFit/>
          </a:bodyPr>
          <a:lstStyle/>
          <a:p>
            <a:pPr algn="ctr">
              <a:lnSpc>
                <a:spcPts val="4047"/>
              </a:lnSpc>
            </a:pPr>
            <a:r>
              <a:rPr lang="en-US" sz="2891">
                <a:solidFill>
                  <a:srgbClr val="FFFFFF"/>
                </a:solidFill>
                <a:latin typeface="Inter"/>
              </a:rPr>
              <a:t>Every</a:t>
            </a:r>
          </a:p>
        </p:txBody>
      </p:sp>
      <p:sp>
        <p:nvSpPr>
          <p:cNvPr id="24" name="TextBox 24"/>
          <p:cNvSpPr txBox="1"/>
          <p:nvPr/>
        </p:nvSpPr>
        <p:spPr>
          <a:xfrm>
            <a:off x="2637855" y="4972342"/>
            <a:ext cx="4105119" cy="1536225"/>
          </a:xfrm>
          <a:prstGeom prst="rect">
            <a:avLst/>
          </a:prstGeom>
        </p:spPr>
        <p:txBody>
          <a:bodyPr lIns="0" tIns="0" rIns="0" bIns="0" rtlCol="0" anchor="t">
            <a:spAutoFit/>
          </a:bodyPr>
          <a:lstStyle/>
          <a:p>
            <a:pPr algn="ctr">
              <a:lnSpc>
                <a:spcPts val="6151"/>
              </a:lnSpc>
            </a:pPr>
            <a:r>
              <a:rPr lang="en-US" sz="4393">
                <a:solidFill>
                  <a:srgbClr val="FFFFFF"/>
                </a:solidFill>
                <a:latin typeface="Inter Bold"/>
              </a:rPr>
              <a:t>3 minutes  </a:t>
            </a:r>
          </a:p>
          <a:p>
            <a:pPr algn="ctr">
              <a:lnSpc>
                <a:spcPts val="6151"/>
              </a:lnSpc>
            </a:pPr>
            <a:r>
              <a:rPr lang="en-US" sz="4393">
                <a:solidFill>
                  <a:srgbClr val="FFFFFF"/>
                </a:solidFill>
                <a:latin typeface="Inter Bold"/>
              </a:rPr>
              <a:t>14 seconds</a:t>
            </a:r>
          </a:p>
        </p:txBody>
      </p:sp>
      <p:sp>
        <p:nvSpPr>
          <p:cNvPr id="25" name="TextBox 25"/>
          <p:cNvSpPr txBox="1"/>
          <p:nvPr/>
        </p:nvSpPr>
        <p:spPr>
          <a:xfrm>
            <a:off x="11572604" y="3318828"/>
            <a:ext cx="4125301" cy="2517361"/>
          </a:xfrm>
          <a:prstGeom prst="rect">
            <a:avLst/>
          </a:prstGeom>
        </p:spPr>
        <p:txBody>
          <a:bodyPr lIns="0" tIns="0" rIns="0" bIns="0" rtlCol="0" anchor="t">
            <a:spAutoFit/>
          </a:bodyPr>
          <a:lstStyle/>
          <a:p>
            <a:pPr algn="ctr">
              <a:lnSpc>
                <a:spcPts val="4047"/>
              </a:lnSpc>
            </a:pPr>
            <a:r>
              <a:rPr lang="en-US" sz="2891">
                <a:solidFill>
                  <a:srgbClr val="FFFFFF"/>
                </a:solidFill>
                <a:latin typeface="Inter"/>
              </a:rPr>
              <a:t>High blood pressure, high cholesterol, smoking, obesity, and diabetes are leading causes of stroke.</a:t>
            </a:r>
          </a:p>
        </p:txBody>
      </p:sp>
      <p:sp>
        <p:nvSpPr>
          <p:cNvPr id="26" name="TextBox 26"/>
          <p:cNvSpPr txBox="1"/>
          <p:nvPr/>
        </p:nvSpPr>
        <p:spPr>
          <a:xfrm>
            <a:off x="11818932" y="6279340"/>
            <a:ext cx="3576686" cy="755175"/>
          </a:xfrm>
          <a:prstGeom prst="rect">
            <a:avLst/>
          </a:prstGeom>
        </p:spPr>
        <p:txBody>
          <a:bodyPr lIns="0" tIns="0" rIns="0" bIns="0" rtlCol="0" anchor="t">
            <a:spAutoFit/>
          </a:bodyPr>
          <a:lstStyle/>
          <a:p>
            <a:pPr algn="ctr">
              <a:lnSpc>
                <a:spcPts val="6151"/>
              </a:lnSpc>
            </a:pPr>
            <a:r>
              <a:rPr lang="en-US" sz="4393">
                <a:solidFill>
                  <a:srgbClr val="FFFFFF"/>
                </a:solidFill>
                <a:latin typeface="Inter Bold"/>
              </a:rPr>
              <a:t>1 in 3</a:t>
            </a:r>
          </a:p>
        </p:txBody>
      </p:sp>
      <p:sp>
        <p:nvSpPr>
          <p:cNvPr id="27" name="TextBox 27"/>
          <p:cNvSpPr txBox="1"/>
          <p:nvPr/>
        </p:nvSpPr>
        <p:spPr>
          <a:xfrm>
            <a:off x="1660344" y="1329179"/>
            <a:ext cx="10446154" cy="945434"/>
          </a:xfrm>
          <a:prstGeom prst="rect">
            <a:avLst/>
          </a:prstGeom>
        </p:spPr>
        <p:txBody>
          <a:bodyPr lIns="0" tIns="0" rIns="0" bIns="0" rtlCol="0" anchor="t">
            <a:spAutoFit/>
          </a:bodyPr>
          <a:lstStyle/>
          <a:p>
            <a:pPr algn="just">
              <a:lnSpc>
                <a:spcPts val="6963"/>
              </a:lnSpc>
            </a:pPr>
            <a:r>
              <a:rPr lang="en-US" sz="7569">
                <a:solidFill>
                  <a:srgbClr val="000000"/>
                </a:solidFill>
                <a:latin typeface="Montserrat Classic Bold"/>
              </a:rPr>
              <a:t>STROKE STATISTICS</a:t>
            </a:r>
          </a:p>
        </p:txBody>
      </p:sp>
      <p:sp>
        <p:nvSpPr>
          <p:cNvPr id="28" name="TextBox 28"/>
          <p:cNvSpPr txBox="1"/>
          <p:nvPr/>
        </p:nvSpPr>
        <p:spPr>
          <a:xfrm>
            <a:off x="0" y="9224461"/>
            <a:ext cx="1095518" cy="1062539"/>
          </a:xfrm>
          <a:prstGeom prst="rect">
            <a:avLst/>
          </a:prstGeom>
        </p:spPr>
        <p:txBody>
          <a:bodyPr lIns="0" tIns="0" rIns="0" bIns="0" rtlCol="0" anchor="t">
            <a:spAutoFit/>
          </a:bodyPr>
          <a:lstStyle/>
          <a:p>
            <a:pPr algn="ctr">
              <a:lnSpc>
                <a:spcPts val="8634"/>
              </a:lnSpc>
            </a:pPr>
            <a:r>
              <a:rPr lang="en-US" sz="6167" spc="-345">
                <a:solidFill>
                  <a:srgbClr val="000000"/>
                </a:solidFill>
                <a:latin typeface="Inter Bold"/>
              </a:rPr>
              <a:t>02</a:t>
            </a:r>
          </a:p>
        </p:txBody>
      </p:sp>
      <p:sp>
        <p:nvSpPr>
          <p:cNvPr id="29" name="TextBox 29"/>
          <p:cNvSpPr txBox="1"/>
          <p:nvPr/>
        </p:nvSpPr>
        <p:spPr>
          <a:xfrm>
            <a:off x="6928484" y="4375665"/>
            <a:ext cx="4478791" cy="498094"/>
          </a:xfrm>
          <a:prstGeom prst="rect">
            <a:avLst/>
          </a:prstGeom>
        </p:spPr>
        <p:txBody>
          <a:bodyPr lIns="0" tIns="0" rIns="0" bIns="0" rtlCol="0" anchor="t">
            <a:spAutoFit/>
          </a:bodyPr>
          <a:lstStyle/>
          <a:p>
            <a:pPr algn="ctr">
              <a:lnSpc>
                <a:spcPts val="4046"/>
              </a:lnSpc>
            </a:pPr>
            <a:r>
              <a:rPr lang="en-US" sz="2890">
                <a:solidFill>
                  <a:srgbClr val="000000"/>
                </a:solidFill>
                <a:latin typeface="Inter"/>
              </a:rPr>
              <a:t>A stroke is the nation’s</a:t>
            </a:r>
          </a:p>
        </p:txBody>
      </p:sp>
      <p:sp>
        <p:nvSpPr>
          <p:cNvPr id="30" name="TextBox 30"/>
          <p:cNvSpPr txBox="1"/>
          <p:nvPr/>
        </p:nvSpPr>
        <p:spPr>
          <a:xfrm>
            <a:off x="7078201" y="5309161"/>
            <a:ext cx="4114062" cy="745744"/>
          </a:xfrm>
          <a:prstGeom prst="rect">
            <a:avLst/>
          </a:prstGeom>
        </p:spPr>
        <p:txBody>
          <a:bodyPr lIns="0" tIns="0" rIns="0" bIns="0" rtlCol="0" anchor="t">
            <a:spAutoFit/>
          </a:bodyPr>
          <a:lstStyle/>
          <a:p>
            <a:pPr algn="ctr">
              <a:lnSpc>
                <a:spcPts val="6146"/>
              </a:lnSpc>
            </a:pPr>
            <a:r>
              <a:rPr lang="en-US" sz="4390">
                <a:solidFill>
                  <a:srgbClr val="000000"/>
                </a:solidFill>
                <a:latin typeface="Inter Bold"/>
              </a:rPr>
              <a:t>No. 5</a:t>
            </a:r>
          </a:p>
        </p:txBody>
      </p:sp>
      <p:sp>
        <p:nvSpPr>
          <p:cNvPr id="31" name="TextBox 31"/>
          <p:cNvSpPr txBox="1"/>
          <p:nvPr/>
        </p:nvSpPr>
        <p:spPr>
          <a:xfrm>
            <a:off x="6883421" y="6405832"/>
            <a:ext cx="4478791" cy="2012569"/>
          </a:xfrm>
          <a:prstGeom prst="rect">
            <a:avLst/>
          </a:prstGeom>
        </p:spPr>
        <p:txBody>
          <a:bodyPr lIns="0" tIns="0" rIns="0" bIns="0" rtlCol="0" anchor="t">
            <a:spAutoFit/>
          </a:bodyPr>
          <a:lstStyle/>
          <a:p>
            <a:pPr algn="ctr">
              <a:lnSpc>
                <a:spcPts val="4046"/>
              </a:lnSpc>
            </a:pPr>
            <a:r>
              <a:rPr lang="en-US" sz="2890">
                <a:solidFill>
                  <a:srgbClr val="000000"/>
                </a:solidFill>
                <a:latin typeface="Inter"/>
              </a:rPr>
              <a:t>killer and a leading cause of serious long-term disability</a:t>
            </a:r>
          </a:p>
          <a:p>
            <a:pPr algn="ctr">
              <a:lnSpc>
                <a:spcPts val="4046"/>
              </a:lnSpc>
            </a:pPr>
            <a:endParaRPr lang="en-US" sz="2890">
              <a:solidFill>
                <a:srgbClr val="000000"/>
              </a:solidFill>
              <a:latin typeface="Inter"/>
            </a:endParaRPr>
          </a:p>
        </p:txBody>
      </p:sp>
      <p:sp>
        <p:nvSpPr>
          <p:cNvPr id="32" name="TextBox 32"/>
          <p:cNvSpPr txBox="1"/>
          <p:nvPr/>
        </p:nvSpPr>
        <p:spPr>
          <a:xfrm>
            <a:off x="2791212" y="6967840"/>
            <a:ext cx="3838784" cy="1002886"/>
          </a:xfrm>
          <a:prstGeom prst="rect">
            <a:avLst/>
          </a:prstGeom>
        </p:spPr>
        <p:txBody>
          <a:bodyPr lIns="0" tIns="0" rIns="0" bIns="0" rtlCol="0" anchor="t">
            <a:spAutoFit/>
          </a:bodyPr>
          <a:lstStyle/>
          <a:p>
            <a:pPr algn="ctr">
              <a:lnSpc>
                <a:spcPts val="4047"/>
              </a:lnSpc>
            </a:pPr>
            <a:r>
              <a:rPr lang="en-US" sz="2891">
                <a:solidFill>
                  <a:srgbClr val="FFFFFF"/>
                </a:solidFill>
                <a:latin typeface="Inter"/>
              </a:rPr>
              <a:t>someone dies from a stroke</a:t>
            </a:r>
          </a:p>
        </p:txBody>
      </p:sp>
      <p:sp>
        <p:nvSpPr>
          <p:cNvPr id="33" name="TextBox 33"/>
          <p:cNvSpPr txBox="1"/>
          <p:nvPr/>
        </p:nvSpPr>
        <p:spPr>
          <a:xfrm>
            <a:off x="11572604" y="7489286"/>
            <a:ext cx="4125301" cy="1507711"/>
          </a:xfrm>
          <a:prstGeom prst="rect">
            <a:avLst/>
          </a:prstGeom>
        </p:spPr>
        <p:txBody>
          <a:bodyPr lIns="0" tIns="0" rIns="0" bIns="0" rtlCol="0" anchor="t">
            <a:spAutoFit/>
          </a:bodyPr>
          <a:lstStyle/>
          <a:p>
            <a:pPr algn="ctr">
              <a:lnSpc>
                <a:spcPts val="4047"/>
              </a:lnSpc>
            </a:pPr>
            <a:r>
              <a:rPr lang="en-US" sz="2891">
                <a:solidFill>
                  <a:srgbClr val="FFFFFF"/>
                </a:solidFill>
                <a:latin typeface="Inter"/>
              </a:rPr>
              <a:t>U.S. adults has at least one of these conditions or habits.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5143500"/>
            <a:ext cx="18288000" cy="5143500"/>
            <a:chOff x="0" y="0"/>
            <a:chExt cx="24384000" cy="6858000"/>
          </a:xfrm>
        </p:grpSpPr>
        <p:pic>
          <p:nvPicPr>
            <p:cNvPr id="4" name="Picture 4"/>
            <p:cNvPicPr>
              <a:picLocks noChangeAspect="1"/>
            </p:cNvPicPr>
            <p:nvPr/>
          </p:nvPicPr>
          <p:blipFill>
            <a:blip r:embed="rId4"/>
            <a:srcRect t="6323" b="55712"/>
            <a:stretch>
              <a:fillRect/>
            </a:stretch>
          </p:blipFill>
          <p:spPr>
            <a:xfrm>
              <a:off x="0" y="0"/>
              <a:ext cx="24384000" cy="6858000"/>
            </a:xfrm>
            <a:prstGeom prst="rect">
              <a:avLst/>
            </a:prstGeom>
          </p:spPr>
        </p:pic>
      </p:grpSp>
      <p:grpSp>
        <p:nvGrpSpPr>
          <p:cNvPr id="5" name="Group 5"/>
          <p:cNvGrpSpPr/>
          <p:nvPr/>
        </p:nvGrpSpPr>
        <p:grpSpPr>
          <a:xfrm>
            <a:off x="0" y="0"/>
            <a:ext cx="9144000" cy="5143500"/>
            <a:chOff x="0" y="0"/>
            <a:chExt cx="3335756" cy="1876363"/>
          </a:xfrm>
        </p:grpSpPr>
        <p:sp>
          <p:nvSpPr>
            <p:cNvPr id="6" name="Freeform 6"/>
            <p:cNvSpPr/>
            <p:nvPr/>
          </p:nvSpPr>
          <p:spPr>
            <a:xfrm>
              <a:off x="0" y="0"/>
              <a:ext cx="3335756" cy="1876363"/>
            </a:xfrm>
            <a:custGeom>
              <a:avLst/>
              <a:gdLst/>
              <a:ahLst/>
              <a:cxnLst/>
              <a:rect l="l" t="t" r="r" b="b"/>
              <a:pathLst>
                <a:path w="3335756" h="1876363">
                  <a:moveTo>
                    <a:pt x="0" y="0"/>
                  </a:moveTo>
                  <a:lnTo>
                    <a:pt x="3335756" y="0"/>
                  </a:lnTo>
                  <a:lnTo>
                    <a:pt x="3335756" y="1876363"/>
                  </a:lnTo>
                  <a:lnTo>
                    <a:pt x="0" y="1876363"/>
                  </a:lnTo>
                  <a:close/>
                </a:path>
              </a:pathLst>
            </a:custGeom>
            <a:solidFill>
              <a:srgbClr val="0964D8"/>
            </a:solidFill>
          </p:spPr>
          <p:txBody>
            <a:bodyPr/>
            <a:lstStyle/>
            <a:p>
              <a:endParaRPr lang="en-US"/>
            </a:p>
          </p:txBody>
        </p:sp>
      </p:grpSp>
      <p:grpSp>
        <p:nvGrpSpPr>
          <p:cNvPr id="7" name="Group 7"/>
          <p:cNvGrpSpPr/>
          <p:nvPr/>
        </p:nvGrpSpPr>
        <p:grpSpPr>
          <a:xfrm>
            <a:off x="9144000" y="0"/>
            <a:ext cx="9144000" cy="5128716"/>
            <a:chOff x="0" y="0"/>
            <a:chExt cx="3335756" cy="1870970"/>
          </a:xfrm>
        </p:grpSpPr>
        <p:sp>
          <p:nvSpPr>
            <p:cNvPr id="8" name="Freeform 8"/>
            <p:cNvSpPr/>
            <p:nvPr/>
          </p:nvSpPr>
          <p:spPr>
            <a:xfrm>
              <a:off x="0" y="0"/>
              <a:ext cx="3335756" cy="1870970"/>
            </a:xfrm>
            <a:custGeom>
              <a:avLst/>
              <a:gdLst/>
              <a:ahLst/>
              <a:cxnLst/>
              <a:rect l="l" t="t" r="r" b="b"/>
              <a:pathLst>
                <a:path w="3335756" h="1870970">
                  <a:moveTo>
                    <a:pt x="0" y="0"/>
                  </a:moveTo>
                  <a:lnTo>
                    <a:pt x="3335756" y="0"/>
                  </a:lnTo>
                  <a:lnTo>
                    <a:pt x="3335756" y="1870970"/>
                  </a:lnTo>
                  <a:lnTo>
                    <a:pt x="0" y="1870970"/>
                  </a:lnTo>
                  <a:close/>
                </a:path>
              </a:pathLst>
            </a:custGeom>
            <a:solidFill>
              <a:srgbClr val="CDF4F5"/>
            </a:solidFill>
          </p:spPr>
          <p:txBody>
            <a:bodyPr/>
            <a:lstStyle/>
            <a:p>
              <a:endParaRPr lang="en-US"/>
            </a:p>
          </p:txBody>
        </p:sp>
      </p:grpSp>
      <p:sp>
        <p:nvSpPr>
          <p:cNvPr id="9" name="TextBox 9"/>
          <p:cNvSpPr txBox="1"/>
          <p:nvPr/>
        </p:nvSpPr>
        <p:spPr>
          <a:xfrm>
            <a:off x="1494588" y="1794821"/>
            <a:ext cx="6584642" cy="1753882"/>
          </a:xfrm>
          <a:prstGeom prst="rect">
            <a:avLst/>
          </a:prstGeom>
        </p:spPr>
        <p:txBody>
          <a:bodyPr lIns="0" tIns="0" rIns="0" bIns="0" rtlCol="0" anchor="t">
            <a:spAutoFit/>
          </a:bodyPr>
          <a:lstStyle/>
          <a:p>
            <a:pPr>
              <a:lnSpc>
                <a:spcPts val="6686"/>
              </a:lnSpc>
            </a:pPr>
            <a:r>
              <a:rPr lang="en-US" sz="7268" spc="-196">
                <a:solidFill>
                  <a:srgbClr val="FFFFFF"/>
                </a:solidFill>
                <a:latin typeface="Montserrat Classic Bold"/>
              </a:rPr>
              <a:t>OBJECTIVES OF THE STUDY</a:t>
            </a:r>
          </a:p>
        </p:txBody>
      </p:sp>
      <p:sp>
        <p:nvSpPr>
          <p:cNvPr id="10" name="TextBox 10"/>
          <p:cNvSpPr txBox="1"/>
          <p:nvPr/>
        </p:nvSpPr>
        <p:spPr>
          <a:xfrm>
            <a:off x="10597211" y="1274621"/>
            <a:ext cx="6237578" cy="2945615"/>
          </a:xfrm>
          <a:prstGeom prst="rect">
            <a:avLst/>
          </a:prstGeom>
        </p:spPr>
        <p:txBody>
          <a:bodyPr lIns="0" tIns="0" rIns="0" bIns="0" rtlCol="0" anchor="t">
            <a:spAutoFit/>
          </a:bodyPr>
          <a:lstStyle/>
          <a:p>
            <a:pPr algn="just">
              <a:lnSpc>
                <a:spcPts val="2944"/>
              </a:lnSpc>
            </a:pPr>
            <a:r>
              <a:rPr lang="en-US" sz="2103" dirty="0">
                <a:solidFill>
                  <a:srgbClr val="000000"/>
                </a:solidFill>
                <a:latin typeface="Inter"/>
              </a:rPr>
              <a:t>Early prediction of stroke risk based on health indicators can significantly enhance preventive measures and patient outcomes. The goal of this study is to </a:t>
            </a:r>
            <a:r>
              <a:rPr lang="en-US" sz="2103" b="1" dirty="0">
                <a:solidFill>
                  <a:srgbClr val="000000"/>
                </a:solidFill>
                <a:latin typeface="Inter"/>
              </a:rPr>
              <a:t>develop and validate the performance of predictive models that can accurately identify the risk of stroke</a:t>
            </a:r>
            <a:r>
              <a:rPr lang="en-US" sz="2103" dirty="0">
                <a:solidFill>
                  <a:srgbClr val="000000"/>
                </a:solidFill>
                <a:latin typeface="Inter"/>
              </a:rPr>
              <a:t> in individuals based on their health data.</a:t>
            </a:r>
          </a:p>
          <a:p>
            <a:pPr algn="just">
              <a:lnSpc>
                <a:spcPts val="2944"/>
              </a:lnSpc>
            </a:pPr>
            <a:endParaRPr lang="en-US" sz="2103" dirty="0">
              <a:solidFill>
                <a:srgbClr val="000000"/>
              </a:solidFill>
              <a:latin typeface="Inter"/>
            </a:endParaRPr>
          </a:p>
        </p:txBody>
      </p:sp>
      <p:sp>
        <p:nvSpPr>
          <p:cNvPr id="11" name="TextBox 11"/>
          <p:cNvSpPr txBox="1"/>
          <p:nvPr/>
        </p:nvSpPr>
        <p:spPr>
          <a:xfrm>
            <a:off x="17192482" y="9224461"/>
            <a:ext cx="1095518" cy="1062539"/>
          </a:xfrm>
          <a:prstGeom prst="rect">
            <a:avLst/>
          </a:prstGeom>
        </p:spPr>
        <p:txBody>
          <a:bodyPr lIns="0" tIns="0" rIns="0" bIns="0" rtlCol="0" anchor="t">
            <a:spAutoFit/>
          </a:bodyPr>
          <a:lstStyle/>
          <a:p>
            <a:pPr algn="ctr">
              <a:lnSpc>
                <a:spcPts val="8634"/>
              </a:lnSpc>
            </a:pPr>
            <a:r>
              <a:rPr lang="en-US" sz="6167" spc="-345">
                <a:solidFill>
                  <a:srgbClr val="000000"/>
                </a:solidFill>
                <a:latin typeface="Inter Bold"/>
              </a:rPr>
              <a:t>03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4020702" y="0"/>
            <a:ext cx="6160453" cy="10287000"/>
            <a:chOff x="0" y="0"/>
            <a:chExt cx="1273498" cy="2126544"/>
          </a:xfrm>
        </p:grpSpPr>
        <p:sp>
          <p:nvSpPr>
            <p:cNvPr id="3" name="Freeform 3"/>
            <p:cNvSpPr/>
            <p:nvPr/>
          </p:nvSpPr>
          <p:spPr>
            <a:xfrm>
              <a:off x="0" y="0"/>
              <a:ext cx="1273498" cy="2126544"/>
            </a:xfrm>
            <a:custGeom>
              <a:avLst/>
              <a:gdLst/>
              <a:ahLst/>
              <a:cxnLst/>
              <a:rect l="l" t="t" r="r" b="b"/>
              <a:pathLst>
                <a:path w="1273498" h="2126544">
                  <a:moveTo>
                    <a:pt x="0" y="0"/>
                  </a:moveTo>
                  <a:lnTo>
                    <a:pt x="1273498" y="0"/>
                  </a:lnTo>
                  <a:lnTo>
                    <a:pt x="1273498" y="2126544"/>
                  </a:lnTo>
                  <a:lnTo>
                    <a:pt x="0" y="2126544"/>
                  </a:lnTo>
                  <a:close/>
                </a:path>
              </a:pathLst>
            </a:custGeom>
            <a:solidFill>
              <a:srgbClr val="0964D8"/>
            </a:solidFill>
          </p:spPr>
          <p:txBody>
            <a:bodyPr/>
            <a:lstStyle/>
            <a:p>
              <a:endParaRPr lang="en-US"/>
            </a:p>
          </p:txBody>
        </p:sp>
      </p:grpSp>
      <p:grpSp>
        <p:nvGrpSpPr>
          <p:cNvPr id="4" name="Group 4"/>
          <p:cNvGrpSpPr/>
          <p:nvPr/>
        </p:nvGrpSpPr>
        <p:grpSpPr>
          <a:xfrm>
            <a:off x="10181155" y="337780"/>
            <a:ext cx="7777879" cy="9611441"/>
            <a:chOff x="0" y="0"/>
            <a:chExt cx="10370506" cy="12815254"/>
          </a:xfrm>
        </p:grpSpPr>
        <p:pic>
          <p:nvPicPr>
            <p:cNvPr id="5" name="Picture 5"/>
            <p:cNvPicPr>
              <a:picLocks noChangeAspect="1"/>
            </p:cNvPicPr>
            <p:nvPr/>
          </p:nvPicPr>
          <p:blipFill>
            <a:blip r:embed="rId2"/>
            <a:srcRect l="29599" r="24881"/>
            <a:stretch>
              <a:fillRect/>
            </a:stretch>
          </p:blipFill>
          <p:spPr>
            <a:xfrm>
              <a:off x="0" y="0"/>
              <a:ext cx="10370506" cy="12815254"/>
            </a:xfrm>
            <a:prstGeom prst="rect">
              <a:avLst/>
            </a:prstGeom>
          </p:spPr>
        </p:pic>
      </p:grpSp>
      <p:sp>
        <p:nvSpPr>
          <p:cNvPr id="6" name="Freeform 6"/>
          <p:cNvSpPr/>
          <p:nvPr/>
        </p:nvSpPr>
        <p:spPr>
          <a:xfrm>
            <a:off x="12941634" y="6142470"/>
            <a:ext cx="2256921" cy="835061"/>
          </a:xfrm>
          <a:custGeom>
            <a:avLst/>
            <a:gdLst/>
            <a:ahLst/>
            <a:cxnLst/>
            <a:rect l="l" t="t" r="r" b="b"/>
            <a:pathLst>
              <a:path w="2256921" h="835061">
                <a:moveTo>
                  <a:pt x="0" y="0"/>
                </a:moveTo>
                <a:lnTo>
                  <a:pt x="2256921" y="0"/>
                </a:lnTo>
                <a:lnTo>
                  <a:pt x="2256921" y="835060"/>
                </a:lnTo>
                <a:lnTo>
                  <a:pt x="0" y="835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434446" y="2713508"/>
            <a:ext cx="5332964" cy="476693"/>
            <a:chOff x="0" y="0"/>
            <a:chExt cx="1404567" cy="125549"/>
          </a:xfrm>
        </p:grpSpPr>
        <p:sp>
          <p:nvSpPr>
            <p:cNvPr id="8" name="Freeform 8"/>
            <p:cNvSpPr/>
            <p:nvPr/>
          </p:nvSpPr>
          <p:spPr>
            <a:xfrm>
              <a:off x="0" y="0"/>
              <a:ext cx="1404567" cy="125549"/>
            </a:xfrm>
            <a:custGeom>
              <a:avLst/>
              <a:gdLst/>
              <a:ahLst/>
              <a:cxnLst/>
              <a:rect l="l" t="t" r="r" b="b"/>
              <a:pathLst>
                <a:path w="1404567" h="125549">
                  <a:moveTo>
                    <a:pt x="62774" y="0"/>
                  </a:moveTo>
                  <a:lnTo>
                    <a:pt x="1341792" y="0"/>
                  </a:lnTo>
                  <a:cubicBezTo>
                    <a:pt x="1358441" y="0"/>
                    <a:pt x="1374408" y="6614"/>
                    <a:pt x="1386181" y="18386"/>
                  </a:cubicBezTo>
                  <a:cubicBezTo>
                    <a:pt x="1397953" y="30159"/>
                    <a:pt x="1404567" y="46126"/>
                    <a:pt x="1404567" y="62774"/>
                  </a:cubicBezTo>
                  <a:lnTo>
                    <a:pt x="1404567" y="62774"/>
                  </a:lnTo>
                  <a:cubicBezTo>
                    <a:pt x="1404567" y="79423"/>
                    <a:pt x="1397953" y="95390"/>
                    <a:pt x="1386181" y="107163"/>
                  </a:cubicBezTo>
                  <a:cubicBezTo>
                    <a:pt x="1374408" y="118935"/>
                    <a:pt x="1358441" y="125549"/>
                    <a:pt x="1341792" y="125549"/>
                  </a:cubicBezTo>
                  <a:lnTo>
                    <a:pt x="62774" y="125549"/>
                  </a:lnTo>
                  <a:cubicBezTo>
                    <a:pt x="46126" y="125549"/>
                    <a:pt x="30159" y="118935"/>
                    <a:pt x="18386" y="107163"/>
                  </a:cubicBezTo>
                  <a:cubicBezTo>
                    <a:pt x="6614" y="95390"/>
                    <a:pt x="0" y="79423"/>
                    <a:pt x="0" y="62774"/>
                  </a:cubicBezTo>
                  <a:lnTo>
                    <a:pt x="0" y="62774"/>
                  </a:lnTo>
                  <a:cubicBezTo>
                    <a:pt x="0" y="46126"/>
                    <a:pt x="6614" y="30159"/>
                    <a:pt x="18386" y="18386"/>
                  </a:cubicBezTo>
                  <a:cubicBezTo>
                    <a:pt x="30159" y="6614"/>
                    <a:pt x="46126" y="0"/>
                    <a:pt x="62774" y="0"/>
                  </a:cubicBezTo>
                  <a:close/>
                </a:path>
              </a:pathLst>
            </a:custGeom>
            <a:solidFill>
              <a:srgbClr val="FF3131"/>
            </a:solidFill>
          </p:spPr>
          <p:txBody>
            <a:bodyPr/>
            <a:lstStyle/>
            <a:p>
              <a:endParaRPr lang="en-US"/>
            </a:p>
          </p:txBody>
        </p:sp>
        <p:sp>
          <p:nvSpPr>
            <p:cNvPr id="9" name="TextBox 9"/>
            <p:cNvSpPr txBox="1"/>
            <p:nvPr/>
          </p:nvSpPr>
          <p:spPr>
            <a:xfrm>
              <a:off x="0" y="9525"/>
              <a:ext cx="1404567" cy="116024"/>
            </a:xfrm>
            <a:prstGeom prst="rect">
              <a:avLst/>
            </a:prstGeom>
          </p:spPr>
          <p:txBody>
            <a:bodyPr lIns="50800" tIns="50800" rIns="50800" bIns="50800" rtlCol="0" anchor="ctr"/>
            <a:lstStyle/>
            <a:p>
              <a:pPr algn="ctr">
                <a:lnSpc>
                  <a:spcPts val="2242"/>
                </a:lnSpc>
              </a:pPr>
              <a:endParaRPr/>
            </a:p>
          </p:txBody>
        </p:sp>
      </p:grpSp>
      <p:sp>
        <p:nvSpPr>
          <p:cNvPr id="10" name="TextBox 10"/>
          <p:cNvSpPr txBox="1"/>
          <p:nvPr/>
        </p:nvSpPr>
        <p:spPr>
          <a:xfrm rot="-5400000">
            <a:off x="-790822" y="4199084"/>
            <a:ext cx="5851725" cy="1888831"/>
          </a:xfrm>
          <a:prstGeom prst="rect">
            <a:avLst/>
          </a:prstGeom>
        </p:spPr>
        <p:txBody>
          <a:bodyPr lIns="0" tIns="0" rIns="0" bIns="0" rtlCol="0" anchor="t">
            <a:spAutoFit/>
          </a:bodyPr>
          <a:lstStyle/>
          <a:p>
            <a:pPr algn="ctr">
              <a:lnSpc>
                <a:spcPts val="7076"/>
              </a:lnSpc>
            </a:pPr>
            <a:r>
              <a:rPr lang="en-US" sz="8228" spc="-501">
                <a:solidFill>
                  <a:srgbClr val="000000"/>
                </a:solidFill>
                <a:latin typeface="Montserrat Classic Bold"/>
              </a:rPr>
              <a:t>TABLE OF CONTENTS</a:t>
            </a:r>
          </a:p>
        </p:txBody>
      </p:sp>
      <p:sp>
        <p:nvSpPr>
          <p:cNvPr id="11" name="TextBox 11"/>
          <p:cNvSpPr txBox="1"/>
          <p:nvPr/>
        </p:nvSpPr>
        <p:spPr>
          <a:xfrm>
            <a:off x="4870035" y="292475"/>
            <a:ext cx="4461786" cy="9507539"/>
          </a:xfrm>
          <a:prstGeom prst="rect">
            <a:avLst/>
          </a:prstGeom>
        </p:spPr>
        <p:txBody>
          <a:bodyPr lIns="0" tIns="0" rIns="0" bIns="0" rtlCol="0" anchor="t">
            <a:spAutoFit/>
          </a:bodyPr>
          <a:lstStyle/>
          <a:p>
            <a:pPr algn="just">
              <a:lnSpc>
                <a:spcPts val="6326"/>
              </a:lnSpc>
            </a:pPr>
            <a:r>
              <a:rPr lang="en-US" sz="2530" dirty="0">
                <a:solidFill>
                  <a:srgbClr val="FFFFFF"/>
                </a:solidFill>
                <a:latin typeface="Inter"/>
              </a:rPr>
              <a:t>Introduction</a:t>
            </a:r>
          </a:p>
          <a:p>
            <a:pPr marL="309516" lvl="1" indent="-154758" algn="just">
              <a:lnSpc>
                <a:spcPts val="3584"/>
              </a:lnSpc>
              <a:buFont typeface="Arial"/>
              <a:buChar char="•"/>
            </a:pPr>
            <a:r>
              <a:rPr lang="en-US" sz="1433" dirty="0">
                <a:solidFill>
                  <a:srgbClr val="FFFFFF"/>
                </a:solidFill>
                <a:latin typeface="Inter"/>
              </a:rPr>
              <a:t>Meet Bob...............................................................1</a:t>
            </a:r>
          </a:p>
          <a:p>
            <a:pPr marL="309516" lvl="1" indent="-154758" algn="just">
              <a:lnSpc>
                <a:spcPts val="3584"/>
              </a:lnSpc>
              <a:buFont typeface="Arial"/>
              <a:buChar char="•"/>
            </a:pPr>
            <a:r>
              <a:rPr lang="en-US" sz="1433" dirty="0">
                <a:solidFill>
                  <a:srgbClr val="FFFFFF"/>
                </a:solidFill>
                <a:latin typeface="Inter"/>
              </a:rPr>
              <a:t>Stroke Statistics...................................................2</a:t>
            </a:r>
          </a:p>
          <a:p>
            <a:pPr marL="309516" lvl="1" indent="-154758" algn="just">
              <a:lnSpc>
                <a:spcPts val="3584"/>
              </a:lnSpc>
              <a:buFont typeface="Arial"/>
              <a:buChar char="•"/>
            </a:pPr>
            <a:r>
              <a:rPr lang="en-US" sz="1433" dirty="0">
                <a:solidFill>
                  <a:srgbClr val="FFFFFF"/>
                </a:solidFill>
                <a:latin typeface="Inter"/>
              </a:rPr>
              <a:t>Objectives of the Study.......................................3</a:t>
            </a:r>
          </a:p>
          <a:p>
            <a:pPr algn="just">
              <a:lnSpc>
                <a:spcPts val="6326"/>
              </a:lnSpc>
            </a:pPr>
            <a:r>
              <a:rPr lang="en-US" sz="2530" dirty="0">
                <a:solidFill>
                  <a:srgbClr val="FFFFFF"/>
                </a:solidFill>
                <a:latin typeface="Inter"/>
              </a:rPr>
              <a:t>Overview of Data Variables</a:t>
            </a:r>
          </a:p>
          <a:p>
            <a:pPr marL="309516" lvl="1" indent="-154758" algn="just">
              <a:lnSpc>
                <a:spcPts val="3584"/>
              </a:lnSpc>
              <a:buFont typeface="Arial"/>
              <a:buChar char="•"/>
            </a:pPr>
            <a:r>
              <a:rPr lang="en-US" sz="1433" dirty="0">
                <a:solidFill>
                  <a:srgbClr val="FFFFFF"/>
                </a:solidFill>
                <a:latin typeface="Inter"/>
              </a:rPr>
              <a:t>Visualization of Data............................................5</a:t>
            </a:r>
          </a:p>
          <a:p>
            <a:pPr algn="just">
              <a:lnSpc>
                <a:spcPts val="6326"/>
              </a:lnSpc>
            </a:pPr>
            <a:r>
              <a:rPr lang="en-US" sz="2530" dirty="0">
                <a:solidFill>
                  <a:srgbClr val="FFFFFF"/>
                </a:solidFill>
                <a:latin typeface="Inter"/>
              </a:rPr>
              <a:t>Data Pre-Processing</a:t>
            </a:r>
          </a:p>
          <a:p>
            <a:pPr marL="309937" lvl="1" indent="-154969" algn="just">
              <a:lnSpc>
                <a:spcPts val="3588"/>
              </a:lnSpc>
              <a:buFont typeface="Arial"/>
              <a:buChar char="•"/>
            </a:pPr>
            <a:r>
              <a:rPr lang="en-US" sz="1435" dirty="0">
                <a:solidFill>
                  <a:srgbClr val="FFFFFF"/>
                </a:solidFill>
                <a:latin typeface="Inter"/>
              </a:rPr>
              <a:t>Cleansing, Transforming, Balancing...................6</a:t>
            </a:r>
          </a:p>
          <a:p>
            <a:pPr marL="309937" lvl="1" indent="-154969" algn="just">
              <a:lnSpc>
                <a:spcPts val="3588"/>
              </a:lnSpc>
              <a:buFont typeface="Arial"/>
              <a:buChar char="•"/>
            </a:pPr>
            <a:r>
              <a:rPr lang="en-US" sz="1435" dirty="0">
                <a:solidFill>
                  <a:srgbClr val="FFFFFF"/>
                </a:solidFill>
                <a:latin typeface="Inter"/>
              </a:rPr>
              <a:t>Previous/New Applications..................................7</a:t>
            </a:r>
          </a:p>
          <a:p>
            <a:pPr algn="just">
              <a:lnSpc>
                <a:spcPts val="6326"/>
              </a:lnSpc>
            </a:pPr>
            <a:r>
              <a:rPr lang="en-US" sz="2530" dirty="0">
                <a:solidFill>
                  <a:srgbClr val="FFFFFF"/>
                </a:solidFill>
                <a:latin typeface="Inter"/>
              </a:rPr>
              <a:t>Predictive Modeling</a:t>
            </a:r>
          </a:p>
          <a:p>
            <a:pPr marL="309937" lvl="1" indent="-154969" algn="just">
              <a:lnSpc>
                <a:spcPts val="3588"/>
              </a:lnSpc>
              <a:buFont typeface="Arial"/>
              <a:buChar char="•"/>
            </a:pPr>
            <a:r>
              <a:rPr lang="en-US" sz="1435" dirty="0">
                <a:solidFill>
                  <a:srgbClr val="FFFFFF"/>
                </a:solidFill>
                <a:latin typeface="Inter"/>
              </a:rPr>
              <a:t>Log Regression.....................................................8</a:t>
            </a:r>
          </a:p>
          <a:p>
            <a:pPr marL="309937" lvl="1" indent="-154969" algn="just">
              <a:lnSpc>
                <a:spcPts val="3588"/>
              </a:lnSpc>
              <a:buFont typeface="Arial"/>
              <a:buChar char="•"/>
            </a:pPr>
            <a:r>
              <a:rPr lang="en-US" sz="1435" dirty="0">
                <a:solidFill>
                  <a:srgbClr val="FFFFFF"/>
                </a:solidFill>
                <a:latin typeface="Inter"/>
              </a:rPr>
              <a:t>KNN.......................................................................9</a:t>
            </a:r>
          </a:p>
          <a:p>
            <a:pPr marL="309937" lvl="1" indent="-154969" algn="just">
              <a:lnSpc>
                <a:spcPts val="3588"/>
              </a:lnSpc>
              <a:buFont typeface="Arial"/>
              <a:buChar char="•"/>
            </a:pPr>
            <a:r>
              <a:rPr lang="en-US" sz="1435" dirty="0">
                <a:solidFill>
                  <a:srgbClr val="FFFFFF"/>
                </a:solidFill>
                <a:latin typeface="Inter"/>
              </a:rPr>
              <a:t>Decision Trees....................................................10</a:t>
            </a:r>
          </a:p>
          <a:p>
            <a:pPr marL="309937" lvl="1" indent="-154969" algn="just">
              <a:lnSpc>
                <a:spcPts val="3588"/>
              </a:lnSpc>
              <a:buFont typeface="Arial"/>
              <a:buChar char="•"/>
            </a:pPr>
            <a:r>
              <a:rPr lang="en-US" sz="1435" dirty="0">
                <a:solidFill>
                  <a:srgbClr val="FFFFFF"/>
                </a:solidFill>
                <a:latin typeface="Inter"/>
              </a:rPr>
              <a:t>Random Forest....................................................11</a:t>
            </a:r>
          </a:p>
          <a:p>
            <a:pPr marL="309937" lvl="1" indent="-154969" algn="just">
              <a:lnSpc>
                <a:spcPts val="3588"/>
              </a:lnSpc>
              <a:buFont typeface="Arial"/>
              <a:buChar char="•"/>
            </a:pPr>
            <a:r>
              <a:rPr lang="en-US" sz="1435" dirty="0">
                <a:solidFill>
                  <a:srgbClr val="FFFFFF"/>
                </a:solidFill>
                <a:latin typeface="Inter"/>
              </a:rPr>
              <a:t>Neural Networks.................................................12</a:t>
            </a:r>
          </a:p>
          <a:p>
            <a:pPr algn="just">
              <a:lnSpc>
                <a:spcPts val="6326"/>
              </a:lnSpc>
            </a:pPr>
            <a:r>
              <a:rPr lang="en-US" sz="2530" dirty="0">
                <a:solidFill>
                  <a:srgbClr val="FFFFFF"/>
                </a:solidFill>
                <a:latin typeface="Inter"/>
              </a:rPr>
              <a:t>Conclusion</a:t>
            </a:r>
          </a:p>
          <a:p>
            <a:pPr marL="310896" lvl="1" indent="-155448" algn="just">
              <a:lnSpc>
                <a:spcPts val="3600"/>
              </a:lnSpc>
              <a:buFont typeface="Arial"/>
              <a:buChar char="•"/>
            </a:pPr>
            <a:r>
              <a:rPr lang="en-US" sz="1439" dirty="0">
                <a:solidFill>
                  <a:srgbClr val="FFFFFF"/>
                </a:solidFill>
                <a:latin typeface="Inter"/>
              </a:rPr>
              <a:t>Recommendation................................................13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4572000" cy="10287000"/>
            <a:chOff x="0" y="0"/>
            <a:chExt cx="6096000" cy="13716000"/>
          </a:xfrm>
        </p:grpSpPr>
        <p:pic>
          <p:nvPicPr>
            <p:cNvPr id="3" name="Picture 3"/>
            <p:cNvPicPr>
              <a:picLocks noChangeAspect="1"/>
            </p:cNvPicPr>
            <p:nvPr/>
          </p:nvPicPr>
          <p:blipFill>
            <a:blip r:embed="rId2"/>
            <a:srcRect l="23856" r="23856"/>
            <a:stretch>
              <a:fillRect/>
            </a:stretch>
          </p:blipFill>
          <p:spPr>
            <a:xfrm>
              <a:off x="0" y="0"/>
              <a:ext cx="6096000" cy="13716000"/>
            </a:xfrm>
            <a:prstGeom prst="rect">
              <a:avLst/>
            </a:prstGeom>
          </p:spPr>
        </p:pic>
      </p:grpSp>
      <p:grpSp>
        <p:nvGrpSpPr>
          <p:cNvPr id="4" name="Group 4"/>
          <p:cNvGrpSpPr/>
          <p:nvPr/>
        </p:nvGrpSpPr>
        <p:grpSpPr>
          <a:xfrm>
            <a:off x="13716000" y="-140411"/>
            <a:ext cx="4572000" cy="10427411"/>
            <a:chOff x="0" y="0"/>
            <a:chExt cx="1667878" cy="3803948"/>
          </a:xfrm>
        </p:grpSpPr>
        <p:sp>
          <p:nvSpPr>
            <p:cNvPr id="5" name="Freeform 5"/>
            <p:cNvSpPr/>
            <p:nvPr/>
          </p:nvSpPr>
          <p:spPr>
            <a:xfrm>
              <a:off x="0" y="0"/>
              <a:ext cx="1667878" cy="3803948"/>
            </a:xfrm>
            <a:custGeom>
              <a:avLst/>
              <a:gdLst/>
              <a:ahLst/>
              <a:cxnLst/>
              <a:rect l="l" t="t" r="r" b="b"/>
              <a:pathLst>
                <a:path w="1667878" h="3803948">
                  <a:moveTo>
                    <a:pt x="0" y="0"/>
                  </a:moveTo>
                  <a:lnTo>
                    <a:pt x="1667878" y="0"/>
                  </a:lnTo>
                  <a:lnTo>
                    <a:pt x="1667878" y="3803948"/>
                  </a:lnTo>
                  <a:lnTo>
                    <a:pt x="0" y="3803948"/>
                  </a:lnTo>
                  <a:close/>
                </a:path>
              </a:pathLst>
            </a:custGeom>
            <a:solidFill>
              <a:srgbClr val="FFFFFF"/>
            </a:solidFill>
          </p:spPr>
          <p:txBody>
            <a:bodyPr/>
            <a:lstStyle/>
            <a:p>
              <a:endParaRPr lang="en-US"/>
            </a:p>
          </p:txBody>
        </p:sp>
      </p:grpSp>
      <p:grpSp>
        <p:nvGrpSpPr>
          <p:cNvPr id="6" name="Group 6"/>
          <p:cNvGrpSpPr/>
          <p:nvPr/>
        </p:nvGrpSpPr>
        <p:grpSpPr>
          <a:xfrm>
            <a:off x="1028700" y="6771882"/>
            <a:ext cx="8115300" cy="2486418"/>
            <a:chOff x="0" y="0"/>
            <a:chExt cx="2960483" cy="907052"/>
          </a:xfrm>
        </p:grpSpPr>
        <p:sp>
          <p:nvSpPr>
            <p:cNvPr id="7" name="Freeform 7"/>
            <p:cNvSpPr/>
            <p:nvPr/>
          </p:nvSpPr>
          <p:spPr>
            <a:xfrm>
              <a:off x="0" y="0"/>
              <a:ext cx="2960483" cy="907052"/>
            </a:xfrm>
            <a:custGeom>
              <a:avLst/>
              <a:gdLst/>
              <a:ahLst/>
              <a:cxnLst/>
              <a:rect l="l" t="t" r="r" b="b"/>
              <a:pathLst>
                <a:path w="2960483" h="907052">
                  <a:moveTo>
                    <a:pt x="0" y="0"/>
                  </a:moveTo>
                  <a:lnTo>
                    <a:pt x="2960483" y="0"/>
                  </a:lnTo>
                  <a:lnTo>
                    <a:pt x="2960483" y="907052"/>
                  </a:lnTo>
                  <a:lnTo>
                    <a:pt x="0" y="907052"/>
                  </a:lnTo>
                  <a:close/>
                </a:path>
              </a:pathLst>
            </a:custGeom>
            <a:solidFill>
              <a:srgbClr val="0964D8"/>
            </a:solidFill>
          </p:spPr>
          <p:txBody>
            <a:bodyPr/>
            <a:lstStyle/>
            <a:p>
              <a:endParaRPr lang="en-US"/>
            </a:p>
          </p:txBody>
        </p:sp>
      </p:grpSp>
      <p:sp>
        <p:nvSpPr>
          <p:cNvPr id="8" name="Freeform 8"/>
          <p:cNvSpPr/>
          <p:nvPr/>
        </p:nvSpPr>
        <p:spPr>
          <a:xfrm>
            <a:off x="6001725" y="7235799"/>
            <a:ext cx="1000602" cy="890536"/>
          </a:xfrm>
          <a:custGeom>
            <a:avLst/>
            <a:gdLst/>
            <a:ahLst/>
            <a:cxnLst/>
            <a:rect l="l" t="t" r="r" b="b"/>
            <a:pathLst>
              <a:path w="1000602" h="890536">
                <a:moveTo>
                  <a:pt x="0" y="0"/>
                </a:moveTo>
                <a:lnTo>
                  <a:pt x="1000602" y="0"/>
                </a:lnTo>
                <a:lnTo>
                  <a:pt x="1000602" y="890536"/>
                </a:lnTo>
                <a:lnTo>
                  <a:pt x="0" y="890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3149635" y="7235799"/>
            <a:ext cx="890536" cy="890536"/>
          </a:xfrm>
          <a:custGeom>
            <a:avLst/>
            <a:gdLst/>
            <a:ahLst/>
            <a:cxnLst/>
            <a:rect l="l" t="t" r="r" b="b"/>
            <a:pathLst>
              <a:path w="890536" h="890536">
                <a:moveTo>
                  <a:pt x="0" y="0"/>
                </a:moveTo>
                <a:lnTo>
                  <a:pt x="890536" y="0"/>
                </a:lnTo>
                <a:lnTo>
                  <a:pt x="890536" y="890536"/>
                </a:lnTo>
                <a:lnTo>
                  <a:pt x="0" y="8905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1028700" y="904065"/>
            <a:ext cx="6131240" cy="2666821"/>
          </a:xfrm>
          <a:prstGeom prst="rect">
            <a:avLst/>
          </a:prstGeom>
        </p:spPr>
        <p:txBody>
          <a:bodyPr lIns="0" tIns="0" rIns="0" bIns="0" rtlCol="0" anchor="t">
            <a:spAutoFit/>
          </a:bodyPr>
          <a:lstStyle/>
          <a:p>
            <a:pPr>
              <a:lnSpc>
                <a:spcPts val="6895"/>
              </a:lnSpc>
            </a:pPr>
            <a:r>
              <a:rPr lang="en-US" sz="7494" spc="-202">
                <a:solidFill>
                  <a:srgbClr val="000000"/>
                </a:solidFill>
                <a:latin typeface="Montserrat Classic Bold"/>
              </a:rPr>
              <a:t>OVERVIEW OF DATA VARIABLES</a:t>
            </a:r>
          </a:p>
        </p:txBody>
      </p:sp>
      <p:sp>
        <p:nvSpPr>
          <p:cNvPr id="11" name="TextBox 11"/>
          <p:cNvSpPr txBox="1"/>
          <p:nvPr/>
        </p:nvSpPr>
        <p:spPr>
          <a:xfrm>
            <a:off x="2620923" y="8297785"/>
            <a:ext cx="1947961" cy="496598"/>
          </a:xfrm>
          <a:prstGeom prst="rect">
            <a:avLst/>
          </a:prstGeom>
        </p:spPr>
        <p:txBody>
          <a:bodyPr lIns="0" tIns="0" rIns="0" bIns="0" rtlCol="0" anchor="t">
            <a:spAutoFit/>
          </a:bodyPr>
          <a:lstStyle/>
          <a:p>
            <a:pPr algn="ctr">
              <a:lnSpc>
                <a:spcPts val="1940"/>
              </a:lnSpc>
            </a:pPr>
            <a:r>
              <a:rPr lang="en-US" sz="2000">
                <a:solidFill>
                  <a:srgbClr val="FFFFFF"/>
                </a:solidFill>
                <a:latin typeface="Inter"/>
              </a:rPr>
              <a:t>VISUALIZATION OF DATA</a:t>
            </a:r>
          </a:p>
        </p:txBody>
      </p:sp>
      <p:sp>
        <p:nvSpPr>
          <p:cNvPr id="12" name="TextBox 12"/>
          <p:cNvSpPr txBox="1"/>
          <p:nvPr/>
        </p:nvSpPr>
        <p:spPr>
          <a:xfrm>
            <a:off x="5452275" y="8297785"/>
            <a:ext cx="2099502" cy="496598"/>
          </a:xfrm>
          <a:prstGeom prst="rect">
            <a:avLst/>
          </a:prstGeom>
        </p:spPr>
        <p:txBody>
          <a:bodyPr lIns="0" tIns="0" rIns="0" bIns="0" rtlCol="0" anchor="t">
            <a:spAutoFit/>
          </a:bodyPr>
          <a:lstStyle/>
          <a:p>
            <a:pPr algn="ctr">
              <a:lnSpc>
                <a:spcPts val="1940"/>
              </a:lnSpc>
            </a:pPr>
            <a:r>
              <a:rPr lang="en-US" sz="2000">
                <a:solidFill>
                  <a:srgbClr val="FFFFFF"/>
                </a:solidFill>
                <a:latin typeface="Inter"/>
              </a:rPr>
              <a:t>EXPLORATORY DATA ANALYSIS</a:t>
            </a:r>
          </a:p>
        </p:txBody>
      </p:sp>
      <p:sp>
        <p:nvSpPr>
          <p:cNvPr id="13" name="TextBox 13"/>
          <p:cNvSpPr txBox="1"/>
          <p:nvPr/>
        </p:nvSpPr>
        <p:spPr>
          <a:xfrm>
            <a:off x="1028700" y="4071303"/>
            <a:ext cx="7683474" cy="2020570"/>
          </a:xfrm>
          <a:prstGeom prst="rect">
            <a:avLst/>
          </a:prstGeom>
        </p:spPr>
        <p:txBody>
          <a:bodyPr lIns="0" tIns="0" rIns="0" bIns="0" rtlCol="0" anchor="t">
            <a:spAutoFit/>
          </a:bodyPr>
          <a:lstStyle/>
          <a:p>
            <a:pPr algn="just">
              <a:lnSpc>
                <a:spcPts val="3230"/>
              </a:lnSpc>
            </a:pPr>
            <a:r>
              <a:rPr lang="en-US" sz="1700">
                <a:solidFill>
                  <a:srgbClr val="000000"/>
                </a:solidFill>
                <a:latin typeface="Inter"/>
              </a:rPr>
              <a:t>The dataset includes variables such as </a:t>
            </a:r>
            <a:r>
              <a:rPr lang="en-US" sz="1700">
                <a:solidFill>
                  <a:srgbClr val="000000"/>
                </a:solidFill>
                <a:latin typeface="Inter Bold Italics"/>
              </a:rPr>
              <a:t>age, gender, hypertension, glucose levels, bmi, smoking status, and work type</a:t>
            </a:r>
            <a:r>
              <a:rPr lang="en-US" sz="1700">
                <a:solidFill>
                  <a:srgbClr val="000000"/>
                </a:solidFill>
                <a:latin typeface="Inter"/>
              </a:rPr>
              <a:t>, crucial for analyzing stroke risk factors. </a:t>
            </a:r>
          </a:p>
          <a:p>
            <a:pPr algn="just">
              <a:lnSpc>
                <a:spcPts val="3230"/>
              </a:lnSpc>
            </a:pPr>
            <a:r>
              <a:rPr lang="en-US" sz="1700">
                <a:solidFill>
                  <a:srgbClr val="000000"/>
                </a:solidFill>
                <a:latin typeface="Inter"/>
              </a:rPr>
              <a:t>Understanding how these factors interact can provide insights for stroke prevention strategies.</a:t>
            </a:r>
          </a:p>
        </p:txBody>
      </p:sp>
      <p:sp>
        <p:nvSpPr>
          <p:cNvPr id="14" name="TextBox 14"/>
          <p:cNvSpPr txBox="1"/>
          <p:nvPr/>
        </p:nvSpPr>
        <p:spPr>
          <a:xfrm>
            <a:off x="17192482" y="9224461"/>
            <a:ext cx="1095518" cy="1062539"/>
          </a:xfrm>
          <a:prstGeom prst="rect">
            <a:avLst/>
          </a:prstGeom>
        </p:spPr>
        <p:txBody>
          <a:bodyPr lIns="0" tIns="0" rIns="0" bIns="0" rtlCol="0" anchor="t">
            <a:spAutoFit/>
          </a:bodyPr>
          <a:lstStyle/>
          <a:p>
            <a:pPr algn="ctr">
              <a:lnSpc>
                <a:spcPts val="8634"/>
              </a:lnSpc>
            </a:pPr>
            <a:r>
              <a:rPr lang="en-US" sz="6167" spc="-345">
                <a:solidFill>
                  <a:srgbClr val="000000"/>
                </a:solidFill>
                <a:latin typeface="Inter Bold"/>
              </a:rPr>
              <a:t>04</a:t>
            </a:r>
          </a:p>
        </p:txBody>
      </p:sp>
      <p:sp>
        <p:nvSpPr>
          <p:cNvPr id="15" name="Freeform 15"/>
          <p:cNvSpPr/>
          <p:nvPr/>
        </p:nvSpPr>
        <p:spPr>
          <a:xfrm>
            <a:off x="16887361" y="414821"/>
            <a:ext cx="1042684" cy="956663"/>
          </a:xfrm>
          <a:custGeom>
            <a:avLst/>
            <a:gdLst/>
            <a:ahLst/>
            <a:cxnLst/>
            <a:rect l="l" t="t" r="r" b="b"/>
            <a:pathLst>
              <a:path w="1042684" h="956663">
                <a:moveTo>
                  <a:pt x="0" y="0"/>
                </a:moveTo>
                <a:lnTo>
                  <a:pt x="1042685" y="0"/>
                </a:lnTo>
                <a:lnTo>
                  <a:pt x="1042685" y="956663"/>
                </a:lnTo>
                <a:lnTo>
                  <a:pt x="0" y="9566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55857" cy="10287000"/>
            <a:chOff x="0" y="0"/>
            <a:chExt cx="348699" cy="3752725"/>
          </a:xfrm>
        </p:grpSpPr>
        <p:sp>
          <p:nvSpPr>
            <p:cNvPr id="3" name="Freeform 3"/>
            <p:cNvSpPr/>
            <p:nvPr/>
          </p:nvSpPr>
          <p:spPr>
            <a:xfrm>
              <a:off x="0" y="0"/>
              <a:ext cx="348699" cy="3752726"/>
            </a:xfrm>
            <a:custGeom>
              <a:avLst/>
              <a:gdLst/>
              <a:ahLst/>
              <a:cxnLst/>
              <a:rect l="l" t="t" r="r" b="b"/>
              <a:pathLst>
                <a:path w="348699" h="3752726">
                  <a:moveTo>
                    <a:pt x="0" y="0"/>
                  </a:moveTo>
                  <a:lnTo>
                    <a:pt x="348699" y="0"/>
                  </a:lnTo>
                  <a:lnTo>
                    <a:pt x="348699" y="3752726"/>
                  </a:lnTo>
                  <a:lnTo>
                    <a:pt x="0" y="3752726"/>
                  </a:lnTo>
                  <a:close/>
                </a:path>
              </a:pathLst>
            </a:custGeom>
            <a:solidFill>
              <a:srgbClr val="FFFFFF"/>
            </a:solidFill>
          </p:spPr>
          <p:txBody>
            <a:bodyPr/>
            <a:lstStyle/>
            <a:p>
              <a:endParaRPr lang="en-US"/>
            </a:p>
          </p:txBody>
        </p:sp>
      </p:grpSp>
      <p:grpSp>
        <p:nvGrpSpPr>
          <p:cNvPr id="4" name="Group 4"/>
          <p:cNvGrpSpPr/>
          <p:nvPr/>
        </p:nvGrpSpPr>
        <p:grpSpPr>
          <a:xfrm>
            <a:off x="0" y="3888382"/>
            <a:ext cx="9144000" cy="6398618"/>
            <a:chOff x="0" y="0"/>
            <a:chExt cx="3335756" cy="2334233"/>
          </a:xfrm>
        </p:grpSpPr>
        <p:sp>
          <p:nvSpPr>
            <p:cNvPr id="5" name="Freeform 5"/>
            <p:cNvSpPr/>
            <p:nvPr/>
          </p:nvSpPr>
          <p:spPr>
            <a:xfrm>
              <a:off x="0" y="0"/>
              <a:ext cx="3335756" cy="2334233"/>
            </a:xfrm>
            <a:custGeom>
              <a:avLst/>
              <a:gdLst/>
              <a:ahLst/>
              <a:cxnLst/>
              <a:rect l="l" t="t" r="r" b="b"/>
              <a:pathLst>
                <a:path w="3335756" h="2334233">
                  <a:moveTo>
                    <a:pt x="0" y="0"/>
                  </a:moveTo>
                  <a:lnTo>
                    <a:pt x="3335756" y="0"/>
                  </a:lnTo>
                  <a:lnTo>
                    <a:pt x="3335756" y="2334233"/>
                  </a:lnTo>
                  <a:lnTo>
                    <a:pt x="0" y="2334233"/>
                  </a:lnTo>
                  <a:close/>
                </a:path>
              </a:pathLst>
            </a:custGeom>
            <a:solidFill>
              <a:srgbClr val="0964D8"/>
            </a:solidFill>
          </p:spPr>
          <p:txBody>
            <a:bodyPr/>
            <a:lstStyle/>
            <a:p>
              <a:endParaRPr lang="en-US"/>
            </a:p>
          </p:txBody>
        </p:sp>
      </p:grpSp>
      <p:sp>
        <p:nvSpPr>
          <p:cNvPr id="6" name="Freeform 6"/>
          <p:cNvSpPr/>
          <p:nvPr/>
        </p:nvSpPr>
        <p:spPr>
          <a:xfrm>
            <a:off x="370174" y="4518961"/>
            <a:ext cx="4194025" cy="3196289"/>
          </a:xfrm>
          <a:custGeom>
            <a:avLst/>
            <a:gdLst/>
            <a:ahLst/>
            <a:cxnLst/>
            <a:rect l="l" t="t" r="r" b="b"/>
            <a:pathLst>
              <a:path w="4194025" h="3196289">
                <a:moveTo>
                  <a:pt x="0" y="0"/>
                </a:moveTo>
                <a:lnTo>
                  <a:pt x="4194025" y="0"/>
                </a:lnTo>
                <a:lnTo>
                  <a:pt x="4194025" y="3196289"/>
                </a:lnTo>
                <a:lnTo>
                  <a:pt x="0" y="3196289"/>
                </a:lnTo>
                <a:lnTo>
                  <a:pt x="0" y="0"/>
                </a:lnTo>
                <a:close/>
              </a:path>
            </a:pathLst>
          </a:custGeom>
          <a:blipFill>
            <a:blip r:embed="rId2"/>
            <a:stretch>
              <a:fillRect/>
            </a:stretch>
          </a:blipFill>
        </p:spPr>
        <p:txBody>
          <a:bodyPr/>
          <a:lstStyle/>
          <a:p>
            <a:endParaRPr lang="en-US"/>
          </a:p>
        </p:txBody>
      </p:sp>
      <p:sp>
        <p:nvSpPr>
          <p:cNvPr id="7" name="Freeform 7"/>
          <p:cNvSpPr/>
          <p:nvPr/>
        </p:nvSpPr>
        <p:spPr>
          <a:xfrm>
            <a:off x="4712477" y="4518961"/>
            <a:ext cx="4185196" cy="3196289"/>
          </a:xfrm>
          <a:custGeom>
            <a:avLst/>
            <a:gdLst/>
            <a:ahLst/>
            <a:cxnLst/>
            <a:rect l="l" t="t" r="r" b="b"/>
            <a:pathLst>
              <a:path w="4185196" h="3196289">
                <a:moveTo>
                  <a:pt x="0" y="0"/>
                </a:moveTo>
                <a:lnTo>
                  <a:pt x="4185195" y="0"/>
                </a:lnTo>
                <a:lnTo>
                  <a:pt x="4185195" y="3196289"/>
                </a:lnTo>
                <a:lnTo>
                  <a:pt x="0" y="3196289"/>
                </a:lnTo>
                <a:lnTo>
                  <a:pt x="0" y="0"/>
                </a:lnTo>
                <a:close/>
              </a:path>
            </a:pathLst>
          </a:custGeom>
          <a:blipFill>
            <a:blip r:embed="rId3"/>
            <a:stretch>
              <a:fillRect/>
            </a:stretch>
          </a:blipFill>
        </p:spPr>
        <p:txBody>
          <a:bodyPr/>
          <a:lstStyle/>
          <a:p>
            <a:endParaRPr lang="en-US"/>
          </a:p>
        </p:txBody>
      </p:sp>
      <p:grpSp>
        <p:nvGrpSpPr>
          <p:cNvPr id="8" name="Group 8"/>
          <p:cNvGrpSpPr/>
          <p:nvPr/>
        </p:nvGrpSpPr>
        <p:grpSpPr>
          <a:xfrm>
            <a:off x="10099857" y="3888382"/>
            <a:ext cx="8188143" cy="6425694"/>
            <a:chOff x="0" y="0"/>
            <a:chExt cx="2987057" cy="2344110"/>
          </a:xfrm>
        </p:grpSpPr>
        <p:sp>
          <p:nvSpPr>
            <p:cNvPr id="9" name="Freeform 9"/>
            <p:cNvSpPr/>
            <p:nvPr/>
          </p:nvSpPr>
          <p:spPr>
            <a:xfrm>
              <a:off x="0" y="0"/>
              <a:ext cx="2987057" cy="2344110"/>
            </a:xfrm>
            <a:custGeom>
              <a:avLst/>
              <a:gdLst/>
              <a:ahLst/>
              <a:cxnLst/>
              <a:rect l="l" t="t" r="r" b="b"/>
              <a:pathLst>
                <a:path w="2987057" h="2344110">
                  <a:moveTo>
                    <a:pt x="0" y="0"/>
                  </a:moveTo>
                  <a:lnTo>
                    <a:pt x="2987057" y="0"/>
                  </a:lnTo>
                  <a:lnTo>
                    <a:pt x="2987057" y="2344110"/>
                  </a:lnTo>
                  <a:lnTo>
                    <a:pt x="0" y="2344110"/>
                  </a:lnTo>
                  <a:close/>
                </a:path>
              </a:pathLst>
            </a:custGeom>
            <a:solidFill>
              <a:srgbClr val="0964D8"/>
            </a:solidFill>
          </p:spPr>
          <p:txBody>
            <a:bodyPr/>
            <a:lstStyle/>
            <a:p>
              <a:endParaRPr lang="en-US"/>
            </a:p>
          </p:txBody>
        </p:sp>
      </p:grpSp>
      <p:sp>
        <p:nvSpPr>
          <p:cNvPr id="10" name="Freeform 10"/>
          <p:cNvSpPr/>
          <p:nvPr/>
        </p:nvSpPr>
        <p:spPr>
          <a:xfrm>
            <a:off x="11302958" y="4687846"/>
            <a:ext cx="5781941" cy="4374265"/>
          </a:xfrm>
          <a:custGeom>
            <a:avLst/>
            <a:gdLst/>
            <a:ahLst/>
            <a:cxnLst/>
            <a:rect l="l" t="t" r="r" b="b"/>
            <a:pathLst>
              <a:path w="5781941" h="4374265">
                <a:moveTo>
                  <a:pt x="0" y="0"/>
                </a:moveTo>
                <a:lnTo>
                  <a:pt x="5781941" y="0"/>
                </a:lnTo>
                <a:lnTo>
                  <a:pt x="5781941" y="4374265"/>
                </a:lnTo>
                <a:lnTo>
                  <a:pt x="0" y="4374265"/>
                </a:lnTo>
                <a:lnTo>
                  <a:pt x="0" y="0"/>
                </a:lnTo>
                <a:close/>
              </a:path>
            </a:pathLst>
          </a:custGeom>
          <a:blipFill>
            <a:blip r:embed="rId4"/>
            <a:stretch>
              <a:fillRect/>
            </a:stretch>
          </a:blipFill>
        </p:spPr>
        <p:txBody>
          <a:bodyPr/>
          <a:lstStyle/>
          <a:p>
            <a:endParaRPr lang="en-US"/>
          </a:p>
        </p:txBody>
      </p:sp>
      <p:sp>
        <p:nvSpPr>
          <p:cNvPr id="11" name="Freeform 11"/>
          <p:cNvSpPr/>
          <p:nvPr/>
        </p:nvSpPr>
        <p:spPr>
          <a:xfrm rot="-5400000">
            <a:off x="11493163" y="6528160"/>
            <a:ext cx="3164934" cy="85545"/>
          </a:xfrm>
          <a:custGeom>
            <a:avLst/>
            <a:gdLst/>
            <a:ahLst/>
            <a:cxnLst/>
            <a:rect l="l" t="t" r="r" b="b"/>
            <a:pathLst>
              <a:path w="3164934" h="85545">
                <a:moveTo>
                  <a:pt x="0" y="0"/>
                </a:moveTo>
                <a:lnTo>
                  <a:pt x="3164934" y="0"/>
                </a:lnTo>
                <a:lnTo>
                  <a:pt x="3164934" y="85546"/>
                </a:lnTo>
                <a:lnTo>
                  <a:pt x="0" y="85546"/>
                </a:lnTo>
                <a:lnTo>
                  <a:pt x="0" y="0"/>
                </a:lnTo>
                <a:close/>
              </a:path>
            </a:pathLst>
          </a:custGeom>
          <a:blipFill>
            <a:blip r:embed="rId5">
              <a:extLst>
                <a:ext uri="{96DAC541-7B7A-43D3-8B79-37D633B846F1}">
                  <asvg:svgBlip xmlns:asvg="http://schemas.microsoft.com/office/drawing/2016/SVG/main" r:embed="rId6"/>
                </a:ext>
              </a:extLst>
            </a:blip>
            <a:stretch>
              <a:fillRect l="-151109" r="-19181"/>
            </a:stretch>
          </a:blipFill>
        </p:spPr>
        <p:txBody>
          <a:bodyPr/>
          <a:lstStyle/>
          <a:p>
            <a:endParaRPr lang="en-US"/>
          </a:p>
        </p:txBody>
      </p:sp>
      <p:sp>
        <p:nvSpPr>
          <p:cNvPr id="12" name="TextBox 12"/>
          <p:cNvSpPr txBox="1"/>
          <p:nvPr/>
        </p:nvSpPr>
        <p:spPr>
          <a:xfrm>
            <a:off x="631029" y="1031683"/>
            <a:ext cx="7866342" cy="1864307"/>
          </a:xfrm>
          <a:prstGeom prst="rect">
            <a:avLst/>
          </a:prstGeom>
        </p:spPr>
        <p:txBody>
          <a:bodyPr lIns="0" tIns="0" rIns="0" bIns="0" rtlCol="0" anchor="t">
            <a:spAutoFit/>
          </a:bodyPr>
          <a:lstStyle/>
          <a:p>
            <a:pPr>
              <a:lnSpc>
                <a:spcPts val="7079"/>
              </a:lnSpc>
            </a:pPr>
            <a:r>
              <a:rPr lang="en-US" sz="7694" spc="-207">
                <a:solidFill>
                  <a:srgbClr val="000000"/>
                </a:solidFill>
                <a:latin typeface="Montserrat Classic Bold"/>
              </a:rPr>
              <a:t>VISUALIZATION OF DATA</a:t>
            </a:r>
          </a:p>
        </p:txBody>
      </p:sp>
      <p:sp>
        <p:nvSpPr>
          <p:cNvPr id="13" name="TextBox 13"/>
          <p:cNvSpPr txBox="1"/>
          <p:nvPr/>
        </p:nvSpPr>
        <p:spPr>
          <a:xfrm>
            <a:off x="370174" y="8029575"/>
            <a:ext cx="8403651" cy="1201420"/>
          </a:xfrm>
          <a:prstGeom prst="rect">
            <a:avLst/>
          </a:prstGeom>
        </p:spPr>
        <p:txBody>
          <a:bodyPr lIns="0" tIns="0" rIns="0" bIns="0" rtlCol="0" anchor="t">
            <a:spAutoFit/>
          </a:bodyPr>
          <a:lstStyle/>
          <a:p>
            <a:pPr marL="367031" lvl="1" indent="-183515" algn="just">
              <a:lnSpc>
                <a:spcPts val="3230"/>
              </a:lnSpc>
              <a:buFont typeface="Arial"/>
              <a:buChar char="•"/>
            </a:pPr>
            <a:r>
              <a:rPr lang="en-US" sz="1700">
                <a:solidFill>
                  <a:srgbClr val="FFFFFF"/>
                </a:solidFill>
                <a:latin typeface="Inter"/>
              </a:rPr>
              <a:t>Right-skewed distribution</a:t>
            </a:r>
          </a:p>
          <a:p>
            <a:pPr marL="367031" lvl="1" indent="-183515" algn="just">
              <a:lnSpc>
                <a:spcPts val="3230"/>
              </a:lnSpc>
              <a:buFont typeface="Arial"/>
              <a:buChar char="•"/>
            </a:pPr>
            <a:r>
              <a:rPr lang="en-US" sz="1700">
                <a:solidFill>
                  <a:srgbClr val="FFFFFF"/>
                </a:solidFill>
                <a:latin typeface="Inter"/>
              </a:rPr>
              <a:t>Median used for NA values to better reflect underweight, overweight, and obesity prevalence</a:t>
            </a:r>
          </a:p>
        </p:txBody>
      </p:sp>
      <p:sp>
        <p:nvSpPr>
          <p:cNvPr id="14" name="TextBox 14"/>
          <p:cNvSpPr txBox="1"/>
          <p:nvPr/>
        </p:nvSpPr>
        <p:spPr>
          <a:xfrm>
            <a:off x="1773737" y="3985012"/>
            <a:ext cx="5580925" cy="438700"/>
          </a:xfrm>
          <a:prstGeom prst="rect">
            <a:avLst/>
          </a:prstGeom>
        </p:spPr>
        <p:txBody>
          <a:bodyPr lIns="0" tIns="0" rIns="0" bIns="0" rtlCol="0" anchor="t">
            <a:spAutoFit/>
          </a:bodyPr>
          <a:lstStyle/>
          <a:p>
            <a:pPr algn="ctr">
              <a:lnSpc>
                <a:spcPts val="3644"/>
              </a:lnSpc>
            </a:pPr>
            <a:r>
              <a:rPr lang="en-US" sz="2603">
                <a:solidFill>
                  <a:srgbClr val="FFFFFF"/>
                </a:solidFill>
                <a:latin typeface="Inter Bold"/>
              </a:rPr>
              <a:t>BMI</a:t>
            </a:r>
          </a:p>
        </p:txBody>
      </p:sp>
      <p:sp>
        <p:nvSpPr>
          <p:cNvPr id="15" name="TextBox 15"/>
          <p:cNvSpPr txBox="1"/>
          <p:nvPr/>
        </p:nvSpPr>
        <p:spPr>
          <a:xfrm>
            <a:off x="16044550" y="-33839"/>
            <a:ext cx="2088303" cy="1062539"/>
          </a:xfrm>
          <a:prstGeom prst="rect">
            <a:avLst/>
          </a:prstGeom>
        </p:spPr>
        <p:txBody>
          <a:bodyPr lIns="0" tIns="0" rIns="0" bIns="0" rtlCol="0" anchor="t">
            <a:spAutoFit/>
          </a:bodyPr>
          <a:lstStyle/>
          <a:p>
            <a:pPr algn="r">
              <a:lnSpc>
                <a:spcPts val="8634"/>
              </a:lnSpc>
            </a:pPr>
            <a:r>
              <a:rPr lang="en-US" sz="6167" spc="-345">
                <a:solidFill>
                  <a:srgbClr val="000000"/>
                </a:solidFill>
                <a:latin typeface="Inter Bold"/>
              </a:rPr>
              <a:t>05</a:t>
            </a:r>
          </a:p>
        </p:txBody>
      </p:sp>
      <p:sp>
        <p:nvSpPr>
          <p:cNvPr id="16" name="TextBox 16"/>
          <p:cNvSpPr txBox="1"/>
          <p:nvPr/>
        </p:nvSpPr>
        <p:spPr>
          <a:xfrm>
            <a:off x="4225442" y="4579605"/>
            <a:ext cx="47317" cy="2428730"/>
          </a:xfrm>
          <a:prstGeom prst="rect">
            <a:avLst/>
          </a:prstGeom>
        </p:spPr>
        <p:txBody>
          <a:bodyPr lIns="0" tIns="0" rIns="0" bIns="0" rtlCol="0" anchor="t">
            <a:spAutoFit/>
          </a:bodyPr>
          <a:lstStyle/>
          <a:p>
            <a:pPr algn="ctr">
              <a:lnSpc>
                <a:spcPts val="20108"/>
              </a:lnSpc>
              <a:spcBef>
                <a:spcPct val="0"/>
              </a:spcBef>
            </a:pPr>
            <a:endParaRPr/>
          </a:p>
        </p:txBody>
      </p:sp>
      <p:sp>
        <p:nvSpPr>
          <p:cNvPr id="17" name="TextBox 17"/>
          <p:cNvSpPr txBox="1"/>
          <p:nvPr/>
        </p:nvSpPr>
        <p:spPr>
          <a:xfrm>
            <a:off x="10973410" y="9107170"/>
            <a:ext cx="6441038" cy="791845"/>
          </a:xfrm>
          <a:prstGeom prst="rect">
            <a:avLst/>
          </a:prstGeom>
        </p:spPr>
        <p:txBody>
          <a:bodyPr lIns="0" tIns="0" rIns="0" bIns="0" rtlCol="0" anchor="t">
            <a:spAutoFit/>
          </a:bodyPr>
          <a:lstStyle/>
          <a:p>
            <a:pPr marL="367031" lvl="1" indent="-183515" algn="just">
              <a:lnSpc>
                <a:spcPts val="3230"/>
              </a:lnSpc>
              <a:buFont typeface="Arial"/>
              <a:buChar char="•"/>
            </a:pPr>
            <a:r>
              <a:rPr lang="en-US" sz="1700">
                <a:solidFill>
                  <a:srgbClr val="FFFFFF"/>
                </a:solidFill>
                <a:latin typeface="Inter"/>
              </a:rPr>
              <a:t>Healthy = BMI is 18.5-24.9; glucose under 140mg/dL</a:t>
            </a:r>
          </a:p>
          <a:p>
            <a:pPr marL="367031" lvl="1" indent="-183515" algn="just">
              <a:lnSpc>
                <a:spcPts val="3230"/>
              </a:lnSpc>
              <a:buFont typeface="Arial"/>
              <a:buChar char="•"/>
            </a:pPr>
            <a:r>
              <a:rPr lang="en-US" sz="1700">
                <a:solidFill>
                  <a:srgbClr val="FFFFFF"/>
                </a:solidFill>
                <a:latin typeface="Inter"/>
              </a:rPr>
              <a:t>BMI over 25 correlates with higher average glucose levels</a:t>
            </a:r>
          </a:p>
        </p:txBody>
      </p:sp>
      <p:sp>
        <p:nvSpPr>
          <p:cNvPr id="18" name="TextBox 18"/>
          <p:cNvSpPr txBox="1"/>
          <p:nvPr/>
        </p:nvSpPr>
        <p:spPr>
          <a:xfrm>
            <a:off x="11695164" y="4080262"/>
            <a:ext cx="4997529" cy="438700"/>
          </a:xfrm>
          <a:prstGeom prst="rect">
            <a:avLst/>
          </a:prstGeom>
        </p:spPr>
        <p:txBody>
          <a:bodyPr lIns="0" tIns="0" rIns="0" bIns="0" rtlCol="0" anchor="t">
            <a:spAutoFit/>
          </a:bodyPr>
          <a:lstStyle/>
          <a:p>
            <a:pPr algn="ctr">
              <a:lnSpc>
                <a:spcPts val="3644"/>
              </a:lnSpc>
            </a:pPr>
            <a:r>
              <a:rPr lang="en-US" sz="2603">
                <a:solidFill>
                  <a:srgbClr val="FFFFFF"/>
                </a:solidFill>
                <a:latin typeface="Inter Bold"/>
              </a:rPr>
              <a:t>BMI vs Glucose Levels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DF4F5"/>
        </a:solidFill>
        <a:effectLst/>
      </p:bgPr>
    </p:bg>
    <p:spTree>
      <p:nvGrpSpPr>
        <p:cNvPr id="1" name=""/>
        <p:cNvGrpSpPr/>
        <p:nvPr/>
      </p:nvGrpSpPr>
      <p:grpSpPr>
        <a:xfrm>
          <a:off x="0" y="0"/>
          <a:ext cx="0" cy="0"/>
          <a:chOff x="0" y="0"/>
          <a:chExt cx="0" cy="0"/>
        </a:xfrm>
      </p:grpSpPr>
      <p:grpSp>
        <p:nvGrpSpPr>
          <p:cNvPr id="2" name="Group 2"/>
          <p:cNvGrpSpPr/>
          <p:nvPr/>
        </p:nvGrpSpPr>
        <p:grpSpPr>
          <a:xfrm>
            <a:off x="8188143" y="0"/>
            <a:ext cx="1911715" cy="10287000"/>
            <a:chOff x="0" y="0"/>
            <a:chExt cx="697399" cy="3752725"/>
          </a:xfrm>
        </p:grpSpPr>
        <p:sp>
          <p:nvSpPr>
            <p:cNvPr id="3" name="Freeform 3"/>
            <p:cNvSpPr/>
            <p:nvPr/>
          </p:nvSpPr>
          <p:spPr>
            <a:xfrm>
              <a:off x="0" y="0"/>
              <a:ext cx="697399" cy="3752726"/>
            </a:xfrm>
            <a:custGeom>
              <a:avLst/>
              <a:gdLst/>
              <a:ahLst/>
              <a:cxnLst/>
              <a:rect l="l" t="t" r="r" b="b"/>
              <a:pathLst>
                <a:path w="697399" h="3752726">
                  <a:moveTo>
                    <a:pt x="0" y="0"/>
                  </a:moveTo>
                  <a:lnTo>
                    <a:pt x="697399" y="0"/>
                  </a:lnTo>
                  <a:lnTo>
                    <a:pt x="697399" y="3752726"/>
                  </a:lnTo>
                  <a:lnTo>
                    <a:pt x="0" y="3752726"/>
                  </a:lnTo>
                  <a:close/>
                </a:path>
              </a:pathLst>
            </a:custGeom>
            <a:solidFill>
              <a:srgbClr val="FFFFFF"/>
            </a:solidFill>
          </p:spPr>
          <p:txBody>
            <a:bodyPr/>
            <a:lstStyle/>
            <a:p>
              <a:endParaRPr lang="en-US"/>
            </a:p>
          </p:txBody>
        </p:sp>
      </p:grpSp>
      <p:grpSp>
        <p:nvGrpSpPr>
          <p:cNvPr id="4" name="Group 4"/>
          <p:cNvGrpSpPr/>
          <p:nvPr/>
        </p:nvGrpSpPr>
        <p:grpSpPr>
          <a:xfrm>
            <a:off x="0" y="3888382"/>
            <a:ext cx="8188143" cy="6398618"/>
            <a:chOff x="0" y="0"/>
            <a:chExt cx="2987057" cy="2334233"/>
          </a:xfrm>
        </p:grpSpPr>
        <p:sp>
          <p:nvSpPr>
            <p:cNvPr id="5" name="Freeform 5"/>
            <p:cNvSpPr/>
            <p:nvPr/>
          </p:nvSpPr>
          <p:spPr>
            <a:xfrm>
              <a:off x="0" y="0"/>
              <a:ext cx="2987057" cy="2334233"/>
            </a:xfrm>
            <a:custGeom>
              <a:avLst/>
              <a:gdLst/>
              <a:ahLst/>
              <a:cxnLst/>
              <a:rect l="l" t="t" r="r" b="b"/>
              <a:pathLst>
                <a:path w="2987057" h="2334233">
                  <a:moveTo>
                    <a:pt x="0" y="0"/>
                  </a:moveTo>
                  <a:lnTo>
                    <a:pt x="2987057" y="0"/>
                  </a:lnTo>
                  <a:lnTo>
                    <a:pt x="2987057" y="2334233"/>
                  </a:lnTo>
                  <a:lnTo>
                    <a:pt x="0" y="2334233"/>
                  </a:lnTo>
                  <a:close/>
                </a:path>
              </a:pathLst>
            </a:custGeom>
            <a:solidFill>
              <a:srgbClr val="0964D8"/>
            </a:solidFill>
          </p:spPr>
          <p:txBody>
            <a:bodyPr/>
            <a:lstStyle/>
            <a:p>
              <a:endParaRPr lang="en-US"/>
            </a:p>
          </p:txBody>
        </p:sp>
      </p:grpSp>
      <p:grpSp>
        <p:nvGrpSpPr>
          <p:cNvPr id="6" name="Group 6"/>
          <p:cNvGrpSpPr/>
          <p:nvPr/>
        </p:nvGrpSpPr>
        <p:grpSpPr>
          <a:xfrm>
            <a:off x="10099857" y="0"/>
            <a:ext cx="8188143" cy="7353711"/>
            <a:chOff x="0" y="0"/>
            <a:chExt cx="2987057" cy="2682654"/>
          </a:xfrm>
        </p:grpSpPr>
        <p:sp>
          <p:nvSpPr>
            <p:cNvPr id="7" name="Freeform 7"/>
            <p:cNvSpPr/>
            <p:nvPr/>
          </p:nvSpPr>
          <p:spPr>
            <a:xfrm>
              <a:off x="0" y="0"/>
              <a:ext cx="2987057" cy="2682654"/>
            </a:xfrm>
            <a:custGeom>
              <a:avLst/>
              <a:gdLst/>
              <a:ahLst/>
              <a:cxnLst/>
              <a:rect l="l" t="t" r="r" b="b"/>
              <a:pathLst>
                <a:path w="2987057" h="2682654">
                  <a:moveTo>
                    <a:pt x="0" y="0"/>
                  </a:moveTo>
                  <a:lnTo>
                    <a:pt x="2987057" y="0"/>
                  </a:lnTo>
                  <a:lnTo>
                    <a:pt x="2987057" y="2682654"/>
                  </a:lnTo>
                  <a:lnTo>
                    <a:pt x="0" y="2682654"/>
                  </a:lnTo>
                  <a:close/>
                </a:path>
              </a:pathLst>
            </a:custGeom>
            <a:solidFill>
              <a:srgbClr val="0964D8"/>
            </a:solidFill>
          </p:spPr>
          <p:txBody>
            <a:bodyPr/>
            <a:lstStyle/>
            <a:p>
              <a:endParaRPr lang="en-US"/>
            </a:p>
          </p:txBody>
        </p:sp>
      </p:grpSp>
      <p:sp>
        <p:nvSpPr>
          <p:cNvPr id="8" name="Freeform 8"/>
          <p:cNvSpPr/>
          <p:nvPr/>
        </p:nvSpPr>
        <p:spPr>
          <a:xfrm>
            <a:off x="10901818" y="601627"/>
            <a:ext cx="6584221" cy="4998894"/>
          </a:xfrm>
          <a:custGeom>
            <a:avLst/>
            <a:gdLst/>
            <a:ahLst/>
            <a:cxnLst/>
            <a:rect l="l" t="t" r="r" b="b"/>
            <a:pathLst>
              <a:path w="6584221" h="4998894">
                <a:moveTo>
                  <a:pt x="0" y="0"/>
                </a:moveTo>
                <a:lnTo>
                  <a:pt x="6584221" y="0"/>
                </a:lnTo>
                <a:lnTo>
                  <a:pt x="6584221" y="4998894"/>
                </a:lnTo>
                <a:lnTo>
                  <a:pt x="0" y="4998894"/>
                </a:lnTo>
                <a:lnTo>
                  <a:pt x="0" y="0"/>
                </a:lnTo>
                <a:close/>
              </a:path>
            </a:pathLst>
          </a:custGeom>
          <a:blipFill>
            <a:blip r:embed="rId2"/>
            <a:stretch>
              <a:fillRect/>
            </a:stretch>
          </a:blipFill>
        </p:spPr>
        <p:txBody>
          <a:bodyPr/>
          <a:lstStyle/>
          <a:p>
            <a:endParaRPr lang="en-US"/>
          </a:p>
        </p:txBody>
      </p:sp>
      <p:sp>
        <p:nvSpPr>
          <p:cNvPr id="9" name="Freeform 9"/>
          <p:cNvSpPr/>
          <p:nvPr/>
        </p:nvSpPr>
        <p:spPr>
          <a:xfrm>
            <a:off x="1353990" y="4523072"/>
            <a:ext cx="5466192" cy="4097070"/>
          </a:xfrm>
          <a:custGeom>
            <a:avLst/>
            <a:gdLst/>
            <a:ahLst/>
            <a:cxnLst/>
            <a:rect l="l" t="t" r="r" b="b"/>
            <a:pathLst>
              <a:path w="5466192" h="4097070">
                <a:moveTo>
                  <a:pt x="0" y="0"/>
                </a:moveTo>
                <a:lnTo>
                  <a:pt x="5466192" y="0"/>
                </a:lnTo>
                <a:lnTo>
                  <a:pt x="5466192" y="4097070"/>
                </a:lnTo>
                <a:lnTo>
                  <a:pt x="0" y="4097070"/>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321801" y="829868"/>
            <a:ext cx="7866342" cy="1864307"/>
          </a:xfrm>
          <a:prstGeom prst="rect">
            <a:avLst/>
          </a:prstGeom>
        </p:spPr>
        <p:txBody>
          <a:bodyPr lIns="0" tIns="0" rIns="0" bIns="0" rtlCol="0" anchor="t">
            <a:spAutoFit/>
          </a:bodyPr>
          <a:lstStyle/>
          <a:p>
            <a:pPr>
              <a:lnSpc>
                <a:spcPts val="7079"/>
              </a:lnSpc>
            </a:pPr>
            <a:r>
              <a:rPr lang="en-US" sz="7694" spc="-207">
                <a:solidFill>
                  <a:srgbClr val="000000"/>
                </a:solidFill>
                <a:latin typeface="Montserrat Classic Bold"/>
              </a:rPr>
              <a:t>VISUALIZATION OF DATA</a:t>
            </a:r>
          </a:p>
        </p:txBody>
      </p:sp>
      <p:sp>
        <p:nvSpPr>
          <p:cNvPr id="11" name="TextBox 11"/>
          <p:cNvSpPr txBox="1"/>
          <p:nvPr/>
        </p:nvSpPr>
        <p:spPr>
          <a:xfrm>
            <a:off x="331479" y="8595678"/>
            <a:ext cx="7525186" cy="1201420"/>
          </a:xfrm>
          <a:prstGeom prst="rect">
            <a:avLst/>
          </a:prstGeom>
        </p:spPr>
        <p:txBody>
          <a:bodyPr lIns="0" tIns="0" rIns="0" bIns="0" rtlCol="0" anchor="t">
            <a:spAutoFit/>
          </a:bodyPr>
          <a:lstStyle/>
          <a:p>
            <a:pPr algn="just">
              <a:lnSpc>
                <a:spcPts val="3230"/>
              </a:lnSpc>
            </a:pPr>
            <a:r>
              <a:rPr lang="en-US" sz="1700">
                <a:solidFill>
                  <a:srgbClr val="FFFFFF"/>
                </a:solidFill>
                <a:latin typeface="Inter"/>
              </a:rPr>
              <a:t>The distribution of work types in the data helps to understand how occupation impacts lifestyle and health behaviors, providing</a:t>
            </a:r>
            <a:r>
              <a:rPr lang="en-US" sz="1700">
                <a:solidFill>
                  <a:srgbClr val="FFFFFF"/>
                </a:solidFill>
                <a:latin typeface="Inter Bold"/>
              </a:rPr>
              <a:t> insights into indirect stroke risk factors</a:t>
            </a:r>
            <a:r>
              <a:rPr lang="en-US" sz="1700">
                <a:solidFill>
                  <a:srgbClr val="FFFFFF"/>
                </a:solidFill>
                <a:latin typeface="Inter"/>
              </a:rPr>
              <a:t> for comprehensive risk profiling.</a:t>
            </a:r>
          </a:p>
        </p:txBody>
      </p:sp>
      <p:sp>
        <p:nvSpPr>
          <p:cNvPr id="12" name="TextBox 12"/>
          <p:cNvSpPr txBox="1"/>
          <p:nvPr/>
        </p:nvSpPr>
        <p:spPr>
          <a:xfrm>
            <a:off x="1588322" y="3985012"/>
            <a:ext cx="4997529" cy="438700"/>
          </a:xfrm>
          <a:prstGeom prst="rect">
            <a:avLst/>
          </a:prstGeom>
        </p:spPr>
        <p:txBody>
          <a:bodyPr lIns="0" tIns="0" rIns="0" bIns="0" rtlCol="0" anchor="t">
            <a:spAutoFit/>
          </a:bodyPr>
          <a:lstStyle/>
          <a:p>
            <a:pPr algn="ctr">
              <a:lnSpc>
                <a:spcPts val="3644"/>
              </a:lnSpc>
            </a:pPr>
            <a:r>
              <a:rPr lang="en-US" sz="2603">
                <a:solidFill>
                  <a:srgbClr val="FFFFFF"/>
                </a:solidFill>
                <a:latin typeface="Inter Bold"/>
              </a:rPr>
              <a:t>Distribution of Work Types</a:t>
            </a:r>
          </a:p>
        </p:txBody>
      </p:sp>
      <p:sp>
        <p:nvSpPr>
          <p:cNvPr id="13" name="TextBox 13"/>
          <p:cNvSpPr txBox="1"/>
          <p:nvPr/>
        </p:nvSpPr>
        <p:spPr>
          <a:xfrm>
            <a:off x="4225442" y="4579605"/>
            <a:ext cx="47317" cy="2428730"/>
          </a:xfrm>
          <a:prstGeom prst="rect">
            <a:avLst/>
          </a:prstGeom>
        </p:spPr>
        <p:txBody>
          <a:bodyPr lIns="0" tIns="0" rIns="0" bIns="0" rtlCol="0" anchor="t">
            <a:spAutoFit/>
          </a:bodyPr>
          <a:lstStyle/>
          <a:p>
            <a:pPr algn="ctr">
              <a:lnSpc>
                <a:spcPts val="20108"/>
              </a:lnSpc>
              <a:spcBef>
                <a:spcPct val="0"/>
              </a:spcBef>
            </a:pPr>
            <a:endParaRPr/>
          </a:p>
        </p:txBody>
      </p:sp>
      <p:sp>
        <p:nvSpPr>
          <p:cNvPr id="14" name="TextBox 14"/>
          <p:cNvSpPr txBox="1"/>
          <p:nvPr/>
        </p:nvSpPr>
        <p:spPr>
          <a:xfrm>
            <a:off x="10431336" y="5476696"/>
            <a:ext cx="7525186" cy="1610995"/>
          </a:xfrm>
          <a:prstGeom prst="rect">
            <a:avLst/>
          </a:prstGeom>
        </p:spPr>
        <p:txBody>
          <a:bodyPr lIns="0" tIns="0" rIns="0" bIns="0" rtlCol="0" anchor="t">
            <a:spAutoFit/>
          </a:bodyPr>
          <a:lstStyle/>
          <a:p>
            <a:pPr marL="367031" lvl="1" indent="-183515" algn="just">
              <a:lnSpc>
                <a:spcPts val="3230"/>
              </a:lnSpc>
              <a:buFont typeface="Arial"/>
              <a:buChar char="•"/>
            </a:pPr>
            <a:r>
              <a:rPr lang="en-US" sz="1700">
                <a:solidFill>
                  <a:srgbClr val="FFFFFF"/>
                </a:solidFill>
                <a:latin typeface="Inter"/>
              </a:rPr>
              <a:t>Significant difference in median age between stroke and non-stroke groups. </a:t>
            </a:r>
          </a:p>
          <a:p>
            <a:pPr marL="367031" lvl="1" indent="-183515" algn="just">
              <a:lnSpc>
                <a:spcPts val="3230"/>
              </a:lnSpc>
              <a:buFont typeface="Arial"/>
              <a:buChar char="•"/>
            </a:pPr>
            <a:r>
              <a:rPr lang="en-US" sz="1700">
                <a:solidFill>
                  <a:srgbClr val="FFFFFF"/>
                </a:solidFill>
                <a:latin typeface="Inter"/>
              </a:rPr>
              <a:t>This emphasizes age as a key risk factor, suggesting tailored prevention strategies based on age.</a:t>
            </a:r>
          </a:p>
        </p:txBody>
      </p:sp>
      <p:sp>
        <p:nvSpPr>
          <p:cNvPr id="15" name="TextBox 15"/>
          <p:cNvSpPr txBox="1"/>
          <p:nvPr/>
        </p:nvSpPr>
        <p:spPr>
          <a:xfrm>
            <a:off x="11688179" y="96630"/>
            <a:ext cx="4997529" cy="438700"/>
          </a:xfrm>
          <a:prstGeom prst="rect">
            <a:avLst/>
          </a:prstGeom>
        </p:spPr>
        <p:txBody>
          <a:bodyPr lIns="0" tIns="0" rIns="0" bIns="0" rtlCol="0" anchor="t">
            <a:spAutoFit/>
          </a:bodyPr>
          <a:lstStyle/>
          <a:p>
            <a:pPr algn="ctr">
              <a:lnSpc>
                <a:spcPts val="3644"/>
              </a:lnSpc>
            </a:pPr>
            <a:r>
              <a:rPr lang="en-US" sz="2603">
                <a:solidFill>
                  <a:srgbClr val="FFFFFF"/>
                </a:solidFill>
                <a:latin typeface="Inter Bold"/>
              </a:rPr>
              <a:t>Age by Stroke Status</a:t>
            </a:r>
          </a:p>
        </p:txBody>
      </p:sp>
      <p:sp>
        <p:nvSpPr>
          <p:cNvPr id="16" name="TextBox 16"/>
          <p:cNvSpPr txBox="1"/>
          <p:nvPr/>
        </p:nvSpPr>
        <p:spPr>
          <a:xfrm>
            <a:off x="16003972" y="8734558"/>
            <a:ext cx="2088303" cy="1062539"/>
          </a:xfrm>
          <a:prstGeom prst="rect">
            <a:avLst/>
          </a:prstGeom>
        </p:spPr>
        <p:txBody>
          <a:bodyPr lIns="0" tIns="0" rIns="0" bIns="0" rtlCol="0" anchor="t">
            <a:spAutoFit/>
          </a:bodyPr>
          <a:lstStyle/>
          <a:p>
            <a:pPr>
              <a:lnSpc>
                <a:spcPts val="8634"/>
              </a:lnSpc>
            </a:pPr>
            <a:r>
              <a:rPr lang="en-US" sz="6167" spc="-345">
                <a:solidFill>
                  <a:srgbClr val="000000"/>
                </a:solidFill>
                <a:latin typeface="Inter Bold"/>
              </a:rPr>
              <a:t>05-B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1212</Words>
  <Application>Microsoft Office PowerPoint</Application>
  <PresentationFormat>Custom</PresentationFormat>
  <Paragraphs>198</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Inter Bold</vt:lpstr>
      <vt:lpstr>Inter</vt:lpstr>
      <vt:lpstr>Arial</vt:lpstr>
      <vt:lpstr>Calibri</vt:lpstr>
      <vt:lpstr>Montserrat Classic Bold</vt:lpstr>
      <vt:lpstr>Inter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Stroke Risk Factor Analysis</dc:title>
  <cp:lastModifiedBy>Chtay, Hala</cp:lastModifiedBy>
  <cp:revision>2</cp:revision>
  <dcterms:created xsi:type="dcterms:W3CDTF">2006-08-16T00:00:00Z</dcterms:created>
  <dcterms:modified xsi:type="dcterms:W3CDTF">2024-04-23T13:45:06Z</dcterms:modified>
  <dc:identifier>DAGCV_6uBrI</dc:identifier>
</cp:coreProperties>
</file>